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383" r:id="rId2"/>
    <p:sldId id="336" r:id="rId3"/>
    <p:sldId id="256" r:id="rId4"/>
    <p:sldId id="351" r:id="rId5"/>
    <p:sldId id="288" r:id="rId6"/>
    <p:sldId id="352" r:id="rId7"/>
    <p:sldId id="353" r:id="rId8"/>
    <p:sldId id="357" r:id="rId9"/>
    <p:sldId id="359" r:id="rId10"/>
    <p:sldId id="358" r:id="rId11"/>
    <p:sldId id="355" r:id="rId12"/>
    <p:sldId id="360" r:id="rId13"/>
    <p:sldId id="356" r:id="rId14"/>
    <p:sldId id="361" r:id="rId15"/>
    <p:sldId id="362" r:id="rId16"/>
    <p:sldId id="363" r:id="rId17"/>
    <p:sldId id="371" r:id="rId18"/>
    <p:sldId id="384" r:id="rId19"/>
    <p:sldId id="385" r:id="rId20"/>
    <p:sldId id="386" r:id="rId21"/>
    <p:sldId id="364" r:id="rId22"/>
    <p:sldId id="365" r:id="rId23"/>
    <p:sldId id="373" r:id="rId24"/>
    <p:sldId id="372" r:id="rId25"/>
    <p:sldId id="374" r:id="rId26"/>
    <p:sldId id="367" r:id="rId27"/>
    <p:sldId id="377" r:id="rId28"/>
    <p:sldId id="379" r:id="rId29"/>
    <p:sldId id="366" r:id="rId30"/>
    <p:sldId id="375" r:id="rId31"/>
    <p:sldId id="376" r:id="rId32"/>
    <p:sldId id="378" r:id="rId33"/>
    <p:sldId id="368" r:id="rId34"/>
    <p:sldId id="382" r:id="rId35"/>
    <p:sldId id="380" r:id="rId36"/>
    <p:sldId id="350" r:id="rId37"/>
  </p:sldIdLst>
  <p:sldSz cx="9144000" cy="6858000" type="screen4x3"/>
  <p:notesSz cx="6858000" cy="9144000"/>
  <p:embeddedFontLst>
    <p:embeddedFont>
      <p:font typeface="微软雅黑" panose="020B0503020204020204" pitchFamily="34" charset="-122"/>
      <p:regular r:id="rId39"/>
      <p:bold r:id="rId40"/>
    </p:embeddedFont>
    <p:embeddedFont>
      <p:font typeface="仿宋_GB2312" panose="02010609030101010101" pitchFamily="49" charset="-122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华文行楷" panose="02010800040101010101" pitchFamily="2" charset="-122"/>
      <p:regular r:id="rId46"/>
    </p:embeddedFont>
    <p:embeddedFont>
      <p:font typeface="隶书" panose="02010509060101010101" pitchFamily="49" charset="-122"/>
      <p:regular r:id="rId47"/>
    </p:embeddedFont>
    <p:embeddedFont>
      <p:font typeface="华文新魏" panose="02010800040101010101" pitchFamily="2" charset="-122"/>
      <p:regular r:id="rId48"/>
    </p:embeddedFont>
    <p:embeddedFont>
      <p:font typeface="幼圆" panose="02010509060101010101" pitchFamily="49" charset="-122"/>
      <p:regular r:id="rId49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9D107"/>
    <a:srgbClr val="F5B20B"/>
    <a:srgbClr val="FBC605"/>
    <a:srgbClr val="FFCC00"/>
    <a:srgbClr val="FF9900"/>
    <a:srgbClr val="FF0000"/>
    <a:srgbClr val="CC66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6" autoAdjust="0"/>
    <p:restoredTop sz="80303" autoAdjust="0"/>
  </p:normalViewPr>
  <p:slideViewPr>
    <p:cSldViewPr>
      <p:cViewPr varScale="1">
        <p:scale>
          <a:sx n="54" d="100"/>
          <a:sy n="54" d="100"/>
        </p:scale>
        <p:origin x="157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B75D0-03A8-4D2E-AD69-DF31DCF7E456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5F6CD-1790-4187-885B-65D94D591B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790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锦标赛选择策略：每次从种群中取出一定数量个体（放回抽样），然后选择其中最好的一个进入子代种群。重复该操作，直到新的种群规模达到原来的种群规模。几元锦标赛就是一次性在总体中取出几个个体，然后在这些个体中取出最优的个体放入保留到下一代种群的集合中。</a:t>
            </a:r>
            <a:endParaRPr lang="en-US" altLang="zh-CN" dirty="0" smtClean="0"/>
          </a:p>
          <a:p>
            <a:r>
              <a:rPr lang="zh-CN" altLang="en-US" dirty="0" smtClean="0"/>
              <a:t>精英保留策略：把群体在进化过程中迄今出现的最好个体</a:t>
            </a:r>
            <a:r>
              <a:rPr lang="en-US" altLang="zh-CN" dirty="0" smtClean="0"/>
              <a:t>(</a:t>
            </a:r>
            <a:r>
              <a:rPr lang="zh-CN" altLang="en-US" dirty="0" smtClean="0"/>
              <a:t>称为精英个体</a:t>
            </a:r>
            <a:r>
              <a:rPr lang="en-US" altLang="zh-CN" dirty="0" smtClean="0"/>
              <a:t>elitist)</a:t>
            </a:r>
            <a:r>
              <a:rPr lang="zh-CN" altLang="en-US" dirty="0" smtClean="0"/>
              <a:t>不进行配对交叉而直接复制到下一代中。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5F6CD-1790-4187-885B-65D94D591B8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970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9895B0-376C-4327-905E-1E56689CE98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0018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B418DC-0C06-42F8-B03E-189E4E5B00A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797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34200" y="0"/>
            <a:ext cx="2209800" cy="6629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6477000" cy="6629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A16F00-BE09-4FAD-873D-715F896A260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8491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C83DD1-7940-48DE-BF97-3076605CD8F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947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8AA43C-53F6-4220-A6BD-28BC824CA6B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152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41910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910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BED0E0-4A5C-4B7C-85E3-64725DEE7D3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2944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5BACAF-E63B-46BC-A37A-25B8AF001D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289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7441C0-AAA2-47AA-B200-E1A01E9D8D8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0406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23CDBB-D59B-41B1-9558-988FC623B66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4042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7C118F-6626-451F-9292-8FED9DB9B8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715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CCA72A-3D1B-46BA-9AC1-90EAB9CEB69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3046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0"/>
            <a:ext cx="8763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85344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B90B419-E0FB-4C42-829A-241B9A0A91EB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1" name="Rectangle 8"/>
          <p:cNvSpPr>
            <a:spLocks noChangeArrowheads="1"/>
          </p:cNvSpPr>
          <p:nvPr userDrawn="1"/>
        </p:nvSpPr>
        <p:spPr bwMode="auto">
          <a:xfrm>
            <a:off x="381000" y="762000"/>
            <a:ext cx="8458200" cy="36513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F"/>
        <a:defRPr kumimoji="1"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jpeg"/><Relationship Id="rId18" Type="http://schemas.openxmlformats.org/officeDocument/2006/relationships/image" Target="../media/image38.jpeg"/><Relationship Id="rId26" Type="http://schemas.openxmlformats.org/officeDocument/2006/relationships/image" Target="../media/image46.jpeg"/><Relationship Id="rId39" Type="http://schemas.openxmlformats.org/officeDocument/2006/relationships/image" Target="../media/image59.jpeg"/><Relationship Id="rId21" Type="http://schemas.openxmlformats.org/officeDocument/2006/relationships/image" Target="../media/image41.jpeg"/><Relationship Id="rId34" Type="http://schemas.openxmlformats.org/officeDocument/2006/relationships/image" Target="../media/image54.jpeg"/><Relationship Id="rId42" Type="http://schemas.openxmlformats.org/officeDocument/2006/relationships/image" Target="../media/image62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6.jpeg"/><Relationship Id="rId29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24" Type="http://schemas.openxmlformats.org/officeDocument/2006/relationships/image" Target="../media/image44.jpeg"/><Relationship Id="rId32" Type="http://schemas.openxmlformats.org/officeDocument/2006/relationships/image" Target="../media/image52.jpeg"/><Relationship Id="rId37" Type="http://schemas.openxmlformats.org/officeDocument/2006/relationships/image" Target="../media/image57.jpeg"/><Relationship Id="rId40" Type="http://schemas.openxmlformats.org/officeDocument/2006/relationships/image" Target="../media/image60.jpeg"/><Relationship Id="rId45" Type="http://schemas.openxmlformats.org/officeDocument/2006/relationships/image" Target="../media/image65.jpeg"/><Relationship Id="rId5" Type="http://schemas.openxmlformats.org/officeDocument/2006/relationships/image" Target="../media/image25.jpeg"/><Relationship Id="rId15" Type="http://schemas.openxmlformats.org/officeDocument/2006/relationships/image" Target="../media/image35.jpeg"/><Relationship Id="rId23" Type="http://schemas.openxmlformats.org/officeDocument/2006/relationships/image" Target="../media/image43.jpeg"/><Relationship Id="rId28" Type="http://schemas.openxmlformats.org/officeDocument/2006/relationships/image" Target="../media/image48.jpeg"/><Relationship Id="rId36" Type="http://schemas.openxmlformats.org/officeDocument/2006/relationships/image" Target="../media/image56.jpeg"/><Relationship Id="rId10" Type="http://schemas.openxmlformats.org/officeDocument/2006/relationships/image" Target="../media/image30.jpeg"/><Relationship Id="rId19" Type="http://schemas.openxmlformats.org/officeDocument/2006/relationships/image" Target="../media/image39.jpeg"/><Relationship Id="rId31" Type="http://schemas.openxmlformats.org/officeDocument/2006/relationships/image" Target="../media/image51.jpeg"/><Relationship Id="rId44" Type="http://schemas.openxmlformats.org/officeDocument/2006/relationships/image" Target="../media/image64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4.jpeg"/><Relationship Id="rId22" Type="http://schemas.openxmlformats.org/officeDocument/2006/relationships/image" Target="../media/image42.jpeg"/><Relationship Id="rId27" Type="http://schemas.openxmlformats.org/officeDocument/2006/relationships/image" Target="../media/image47.jpeg"/><Relationship Id="rId30" Type="http://schemas.openxmlformats.org/officeDocument/2006/relationships/image" Target="../media/image50.jpeg"/><Relationship Id="rId35" Type="http://schemas.openxmlformats.org/officeDocument/2006/relationships/image" Target="../media/image55.jpeg"/><Relationship Id="rId43" Type="http://schemas.openxmlformats.org/officeDocument/2006/relationships/image" Target="../media/image63.jpeg"/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12" Type="http://schemas.openxmlformats.org/officeDocument/2006/relationships/image" Target="../media/image32.jpeg"/><Relationship Id="rId17" Type="http://schemas.openxmlformats.org/officeDocument/2006/relationships/image" Target="../media/image37.jpeg"/><Relationship Id="rId25" Type="http://schemas.openxmlformats.org/officeDocument/2006/relationships/image" Target="../media/image45.jpeg"/><Relationship Id="rId33" Type="http://schemas.openxmlformats.org/officeDocument/2006/relationships/image" Target="../media/image53.jpeg"/><Relationship Id="rId38" Type="http://schemas.openxmlformats.org/officeDocument/2006/relationships/image" Target="../media/image58.jpeg"/><Relationship Id="rId46" Type="http://schemas.openxmlformats.org/officeDocument/2006/relationships/image" Target="../media/image66.jpeg"/><Relationship Id="rId20" Type="http://schemas.openxmlformats.org/officeDocument/2006/relationships/image" Target="../media/image40.jpeg"/><Relationship Id="rId41" Type="http://schemas.openxmlformats.org/officeDocument/2006/relationships/image" Target="../media/image6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Nicholas_Metropolis_cropped.PNG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8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9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0">
              <a:srgbClr val="66FFFF"/>
            </a:gs>
            <a:gs pos="100000">
              <a:srgbClr val="FFFFFF"/>
            </a:gs>
          </a:gsLst>
          <a:path path="rect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968500"/>
            <a:ext cx="8172450" cy="1676400"/>
          </a:xfrm>
        </p:spPr>
        <p:txBody>
          <a:bodyPr/>
          <a:lstStyle/>
          <a:p>
            <a:pPr algn="r" eaLnBrk="1" hangingPunct="1">
              <a:defRPr/>
            </a:pPr>
            <a:r>
              <a:rPr lang="zh-CN" altLang="en-US" sz="8000" b="0" smtClean="0"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人工智能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36097" y="3933825"/>
            <a:ext cx="3168154" cy="990600"/>
          </a:xfrm>
        </p:spPr>
        <p:txBody>
          <a:bodyPr/>
          <a:lstStyle/>
          <a:p>
            <a:pPr algn="r" eaLnBrk="1" hangingPunct="1">
              <a:defRPr/>
            </a:pPr>
            <a:r>
              <a:rPr lang="zh-CN" altLang="en-US" sz="4400" dirty="0">
                <a:effectLst>
                  <a:outerShdw blurRad="38100" dist="38100" dir="2700000" algn="tl">
                    <a:srgbClr val="000000"/>
                  </a:outerShdw>
                </a:effectLst>
                <a:ea typeface="隶书" pitchFamily="49" charset="-122"/>
              </a:rPr>
              <a:t>刘海波 沈晶</a:t>
            </a: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1330325" y="3676650"/>
            <a:ext cx="7273925" cy="396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99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053" name="Picture 5" descr="aimovie-logo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0800"/>
            <a:ext cx="35909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6"/>
          <p:cNvGrpSpPr>
            <a:grpSpLocks/>
          </p:cNvGrpSpPr>
          <p:nvPr/>
        </p:nvGrpSpPr>
        <p:grpSpPr bwMode="auto">
          <a:xfrm>
            <a:off x="6443663" y="260350"/>
            <a:ext cx="2490787" cy="579438"/>
            <a:chOff x="3833" y="346"/>
            <a:chExt cx="1569" cy="365"/>
          </a:xfrm>
        </p:grpSpPr>
        <p:pic>
          <p:nvPicPr>
            <p:cNvPr id="2055" name="Picture 7" descr="学校标志（彩色）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" y="346"/>
              <a:ext cx="398" cy="24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F8FC46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 descr="maoti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" y="346"/>
              <a:ext cx="1079" cy="22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F8FC46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529" name="Text Box 9"/>
            <p:cNvSpPr txBox="1">
              <a:spLocks noChangeArrowheads="1"/>
            </p:cNvSpPr>
            <p:nvPr/>
          </p:nvSpPr>
          <p:spPr bwMode="auto">
            <a:xfrm>
              <a:off x="4010" y="538"/>
              <a:ext cx="139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200" b="1" i="1">
                  <a:solidFill>
                    <a:srgbClr val="66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Harbin Engineering University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Evolution Strategy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1969</a:t>
            </a:r>
            <a:r>
              <a:rPr lang="zh-CN" altLang="en-US" dirty="0" smtClean="0"/>
              <a:t>年，德国学者</a:t>
            </a:r>
            <a:br>
              <a:rPr lang="zh-CN" altLang="en-US" dirty="0" smtClean="0"/>
            </a:br>
            <a:r>
              <a:rPr lang="en-US" altLang="zh-CN" dirty="0" err="1" smtClean="0"/>
              <a:t>I.Rechenberg</a:t>
            </a:r>
            <a:r>
              <a:rPr lang="en-US" altLang="zh-CN" dirty="0" smtClean="0"/>
              <a:t>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H.</a:t>
            </a:r>
            <a:br>
              <a:rPr lang="en-US" altLang="zh-CN" dirty="0" smtClean="0"/>
            </a:br>
            <a:r>
              <a:rPr lang="en-US" altLang="zh-CN" dirty="0" smtClean="0"/>
              <a:t>P. </a:t>
            </a:r>
            <a:r>
              <a:rPr lang="en-US" altLang="zh-CN" dirty="0" err="1" smtClean="0"/>
              <a:t>Schwefel</a:t>
            </a:r>
            <a:r>
              <a:rPr lang="zh-CN" altLang="en-US" dirty="0" smtClean="0"/>
              <a:t>等在进</a:t>
            </a:r>
            <a:br>
              <a:rPr lang="zh-CN" altLang="en-US" dirty="0" smtClean="0"/>
            </a:br>
            <a:r>
              <a:rPr lang="zh-CN" altLang="en-US" dirty="0" smtClean="0"/>
              <a:t>行风洞实验时为优</a:t>
            </a:r>
            <a:br>
              <a:rPr lang="zh-CN" altLang="en-US" dirty="0" smtClean="0"/>
            </a:br>
            <a:r>
              <a:rPr lang="zh-CN" altLang="en-US" dirty="0" smtClean="0"/>
              <a:t>化描述风洞形状的</a:t>
            </a:r>
            <a:br>
              <a:rPr lang="zh-CN" altLang="en-US" dirty="0" smtClean="0"/>
            </a:br>
            <a:r>
              <a:rPr lang="zh-CN" altLang="en-US" dirty="0" smtClean="0"/>
              <a:t>参数而提出</a:t>
            </a:r>
          </a:p>
          <a:p>
            <a:pPr eaLnBrk="1" hangingPunct="1">
              <a:defRPr/>
            </a:pPr>
            <a:r>
              <a:rPr lang="zh-CN" altLang="en-US" dirty="0" smtClean="0"/>
              <a:t>要点</a:t>
            </a:r>
          </a:p>
          <a:p>
            <a:pPr lvl="1" eaLnBrk="1" hangingPunct="1">
              <a:defRPr/>
            </a:pPr>
            <a:r>
              <a:rPr lang="zh-CN" altLang="en-US" dirty="0" smtClean="0"/>
              <a:t>实数编码</a:t>
            </a:r>
          </a:p>
          <a:p>
            <a:pPr lvl="1" eaLnBrk="1" hangingPunct="1">
              <a:defRPr/>
            </a:pPr>
            <a:r>
              <a:rPr lang="zh-CN" altLang="en-US" dirty="0" smtClean="0"/>
              <a:t>遗传算子注重变异操作</a:t>
            </a:r>
          </a:p>
        </p:txBody>
      </p:sp>
      <p:pic>
        <p:nvPicPr>
          <p:cNvPr id="11268" name="Picture 4" descr="Rechenber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7400" y="914400"/>
            <a:ext cx="2203450" cy="2117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 descr="schwefe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3200400"/>
            <a:ext cx="2203450" cy="2819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Genetic Algorithm</a:t>
            </a: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1975</a:t>
            </a:r>
            <a:r>
              <a:rPr lang="zh-CN" altLang="en-US" dirty="0" smtClean="0"/>
              <a:t>年，</a:t>
            </a:r>
            <a:r>
              <a:rPr lang="en-US" altLang="zh-CN" dirty="0" smtClean="0"/>
              <a:t>Michigan</a:t>
            </a:r>
            <a:r>
              <a:rPr lang="zh-CN" altLang="en-US" dirty="0" smtClean="0"/>
              <a:t>大学</a:t>
            </a:r>
            <a:br>
              <a:rPr lang="zh-CN" altLang="en-US" dirty="0" smtClean="0"/>
            </a:br>
            <a:r>
              <a:rPr lang="en-US" altLang="zh-CN" dirty="0" smtClean="0"/>
              <a:t>John H. Holland</a:t>
            </a:r>
            <a:r>
              <a:rPr lang="zh-CN" altLang="en-US" dirty="0" smtClean="0"/>
              <a:t>教授在</a:t>
            </a:r>
            <a:br>
              <a:rPr lang="zh-CN" altLang="en-US" dirty="0" smtClean="0"/>
            </a:br>
            <a:r>
              <a:rPr lang="en-US" altLang="zh-CN" i="1" dirty="0" smtClean="0"/>
              <a:t>Adaptation in Natural </a:t>
            </a:r>
            <a:br>
              <a:rPr lang="en-US" altLang="zh-CN" i="1" dirty="0" smtClean="0"/>
            </a:br>
            <a:r>
              <a:rPr lang="en-US" altLang="zh-CN" i="1" dirty="0" smtClean="0"/>
              <a:t>and Artificial Systems</a:t>
            </a:r>
            <a:br>
              <a:rPr lang="en-US" altLang="zh-CN" i="1" dirty="0" smtClean="0"/>
            </a:br>
            <a:r>
              <a:rPr lang="zh-CN" altLang="en-US" dirty="0" smtClean="0"/>
              <a:t>一书中首次提出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zh-CN" altLang="en-US" dirty="0" smtClean="0"/>
              <a:t>要点</a:t>
            </a:r>
          </a:p>
          <a:p>
            <a:pPr lvl="1" eaLnBrk="1" hangingPunct="1">
              <a:defRPr/>
            </a:pPr>
            <a:r>
              <a:rPr lang="zh-CN" altLang="en-US" dirty="0" smtClean="0"/>
              <a:t>二进制编码</a:t>
            </a:r>
          </a:p>
          <a:p>
            <a:pPr lvl="1" eaLnBrk="1" hangingPunct="1">
              <a:defRPr/>
            </a:pPr>
            <a:r>
              <a:rPr lang="zh-CN" altLang="en-US" dirty="0" smtClean="0"/>
              <a:t>遗传算子注重交叉操作</a:t>
            </a:r>
          </a:p>
        </p:txBody>
      </p:sp>
      <p:pic>
        <p:nvPicPr>
          <p:cNvPr id="10244" name="Picture 4" descr="Holland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6300" r="12777"/>
          <a:stretch/>
        </p:blipFill>
        <p:spPr bwMode="auto">
          <a:xfrm>
            <a:off x="5372100" y="1196975"/>
            <a:ext cx="3021013" cy="3854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Genetic Programming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1994</a:t>
            </a:r>
            <a:r>
              <a:rPr lang="zh-CN" altLang="en-US" smtClean="0"/>
              <a:t>年，</a:t>
            </a:r>
            <a:r>
              <a:rPr lang="en-US" altLang="zh-CN" smtClean="0"/>
              <a:t>Stanford</a:t>
            </a:r>
            <a:r>
              <a:rPr lang="zh-CN" altLang="en-US" smtClean="0"/>
              <a:t>学者</a:t>
            </a:r>
            <a:br>
              <a:rPr lang="zh-CN" altLang="en-US" smtClean="0"/>
            </a:br>
            <a:r>
              <a:rPr lang="en-US" altLang="zh-CN" smtClean="0"/>
              <a:t>J. R. Koza</a:t>
            </a:r>
            <a:r>
              <a:rPr lang="zh-CN" altLang="en-US" smtClean="0"/>
              <a:t>为解决计算机</a:t>
            </a:r>
            <a:br>
              <a:rPr lang="zh-CN" altLang="en-US" smtClean="0"/>
            </a:br>
            <a:r>
              <a:rPr lang="zh-CN" altLang="en-US" smtClean="0"/>
              <a:t>自动程序设计问题提出</a:t>
            </a:r>
          </a:p>
          <a:p>
            <a:pPr eaLnBrk="1" hangingPunct="1">
              <a:defRPr/>
            </a:pPr>
            <a:r>
              <a:rPr lang="zh-CN" altLang="en-US" smtClean="0"/>
              <a:t>要点</a:t>
            </a:r>
          </a:p>
          <a:p>
            <a:pPr lvl="1" eaLnBrk="1" hangingPunct="1">
              <a:defRPr/>
            </a:pPr>
            <a:r>
              <a:rPr lang="zh-CN" altLang="en-US" smtClean="0"/>
              <a:t>解空间用分层结构表示</a:t>
            </a:r>
          </a:p>
          <a:p>
            <a:pPr lvl="1" eaLnBrk="1" hangingPunct="1">
              <a:defRPr/>
            </a:pPr>
            <a:r>
              <a:rPr lang="zh-CN" altLang="en-US" smtClean="0"/>
              <a:t>采用遗传操作动态改变</a:t>
            </a:r>
            <a:br>
              <a:rPr lang="zh-CN" altLang="en-US" smtClean="0"/>
            </a:br>
            <a:r>
              <a:rPr lang="zh-CN" altLang="en-US" smtClean="0"/>
              <a:t>这些结构</a:t>
            </a:r>
          </a:p>
        </p:txBody>
      </p:sp>
      <p:pic>
        <p:nvPicPr>
          <p:cNvPr id="13316" name="Picture 4" descr="koz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95400"/>
            <a:ext cx="263207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Evolutionary Computation</a:t>
            </a:r>
          </a:p>
        </p:txBody>
      </p:sp>
      <p:pic>
        <p:nvPicPr>
          <p:cNvPr id="14339" name="Picture 4" descr="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6115050" cy="43672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590" name="Text Box 6"/>
          <p:cNvSpPr txBox="1">
            <a:spLocks noChangeArrowheads="1"/>
          </p:cNvSpPr>
          <p:nvPr/>
        </p:nvSpPr>
        <p:spPr bwMode="auto">
          <a:xfrm>
            <a:off x="1981200" y="1905000"/>
            <a:ext cx="5029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分久必合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Evolutionary Computation</a:t>
            </a:r>
          </a:p>
        </p:txBody>
      </p:sp>
      <p:pic>
        <p:nvPicPr>
          <p:cNvPr id="15363" name="Picture 5" descr="峨眉山上惊人一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19200"/>
            <a:ext cx="6553200" cy="493077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Genetic Algorithm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Definitions</a:t>
            </a:r>
          </a:p>
          <a:p>
            <a:pPr lvl="1" eaLnBrk="1" hangingPunct="1">
              <a:defRPr/>
            </a:pPr>
            <a:r>
              <a:rPr lang="en-US" altLang="zh-CN" dirty="0" smtClean="0"/>
              <a:t>Encoding</a:t>
            </a:r>
            <a:r>
              <a:rPr lang="zh-CN" altLang="en-US" dirty="0" smtClean="0"/>
              <a:t>（编码）</a:t>
            </a:r>
          </a:p>
          <a:p>
            <a:pPr lvl="1" eaLnBrk="1" hangingPunct="1">
              <a:defRPr/>
            </a:pPr>
            <a:r>
              <a:rPr lang="en-US" altLang="zh-CN" dirty="0" smtClean="0"/>
              <a:t>Fitness Function</a:t>
            </a:r>
            <a:r>
              <a:rPr lang="zh-CN" altLang="en-US" dirty="0" smtClean="0"/>
              <a:t>（适应度函数）</a:t>
            </a:r>
          </a:p>
          <a:p>
            <a:pPr lvl="1" eaLnBrk="1" hangingPunct="1">
              <a:defRPr/>
            </a:pPr>
            <a:r>
              <a:rPr lang="en-US" altLang="zh-CN" dirty="0" smtClean="0"/>
              <a:t>Genetic Operator</a:t>
            </a:r>
            <a:r>
              <a:rPr lang="zh-CN" altLang="en-US" dirty="0" smtClean="0"/>
              <a:t>（遗传算子）</a:t>
            </a:r>
          </a:p>
          <a:p>
            <a:pPr lvl="2" eaLnBrk="1" hangingPunct="1">
              <a:defRPr/>
            </a:pPr>
            <a:r>
              <a:rPr lang="en-US" altLang="zh-CN" dirty="0" smtClean="0"/>
              <a:t>Selection</a:t>
            </a:r>
            <a:r>
              <a:rPr lang="zh-CN" altLang="en-US" dirty="0" smtClean="0"/>
              <a:t>（选择）</a:t>
            </a:r>
            <a:r>
              <a:rPr lang="en-US" altLang="zh-CN" dirty="0" smtClean="0"/>
              <a:t>or Reproduction</a:t>
            </a:r>
            <a:r>
              <a:rPr lang="zh-CN" altLang="en-US" dirty="0" smtClean="0"/>
              <a:t>（复制）</a:t>
            </a:r>
          </a:p>
          <a:p>
            <a:pPr lvl="2" eaLnBrk="1" hangingPunct="1">
              <a:defRPr/>
            </a:pPr>
            <a:r>
              <a:rPr lang="en-US" altLang="zh-CN" dirty="0" smtClean="0"/>
              <a:t>Crossover</a:t>
            </a:r>
            <a:r>
              <a:rPr lang="zh-CN" altLang="en-US" dirty="0" smtClean="0"/>
              <a:t>（交叉）</a:t>
            </a:r>
          </a:p>
          <a:p>
            <a:pPr lvl="2" eaLnBrk="1" hangingPunct="1">
              <a:defRPr/>
            </a:pPr>
            <a:r>
              <a:rPr lang="en-US" altLang="zh-CN" dirty="0" smtClean="0"/>
              <a:t>Mutation</a:t>
            </a:r>
            <a:r>
              <a:rPr lang="zh-CN" altLang="en-US" dirty="0" smtClean="0"/>
              <a:t>（变异）</a:t>
            </a:r>
          </a:p>
        </p:txBody>
      </p:sp>
      <p:pic>
        <p:nvPicPr>
          <p:cNvPr id="16388" name="Picture 4" descr="GeneticAlgorithm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3795713"/>
            <a:ext cx="4716462" cy="306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Genetic Algorithm</a:t>
            </a:r>
          </a:p>
        </p:txBody>
      </p:sp>
      <p:sp>
        <p:nvSpPr>
          <p:cNvPr id="204827" name="AutoShape 27"/>
          <p:cNvSpPr>
            <a:spLocks noChangeArrowheads="1"/>
          </p:cNvSpPr>
          <p:nvPr/>
        </p:nvSpPr>
        <p:spPr bwMode="auto">
          <a:xfrm>
            <a:off x="2509838" y="952500"/>
            <a:ext cx="2166937" cy="371475"/>
          </a:xfrm>
          <a:prstGeom prst="flowChartAlternateProcess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开始</a:t>
            </a:r>
          </a:p>
        </p:txBody>
      </p:sp>
      <p:sp>
        <p:nvSpPr>
          <p:cNvPr id="204826" name="Text Box 26"/>
          <p:cNvSpPr txBox="1">
            <a:spLocks noChangeArrowheads="1"/>
          </p:cNvSpPr>
          <p:nvPr/>
        </p:nvSpPr>
        <p:spPr bwMode="auto">
          <a:xfrm>
            <a:off x="2076450" y="1625600"/>
            <a:ext cx="3095625" cy="411163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初始化种群</a:t>
            </a:r>
            <a:endParaRPr lang="zh-CN" altLang="en-US" sz="2000">
              <a:solidFill>
                <a:schemeClr val="accent2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04825" name="Text Box 25"/>
          <p:cNvSpPr txBox="1">
            <a:spLocks noChangeArrowheads="1"/>
          </p:cNvSpPr>
          <p:nvPr/>
        </p:nvSpPr>
        <p:spPr bwMode="auto">
          <a:xfrm>
            <a:off x="2386013" y="4611688"/>
            <a:ext cx="2476500" cy="40957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变异操作</a:t>
            </a:r>
            <a:endParaRPr lang="zh-CN" altLang="en-US" sz="2000">
              <a:solidFill>
                <a:schemeClr val="accent2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04824" name="Text Box 24"/>
          <p:cNvSpPr txBox="1">
            <a:spLocks noChangeArrowheads="1"/>
          </p:cNvSpPr>
          <p:nvPr/>
        </p:nvSpPr>
        <p:spPr bwMode="auto">
          <a:xfrm>
            <a:off x="2076450" y="2368550"/>
            <a:ext cx="3095625" cy="411163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2000" b="1" dirty="0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计算适应度值</a:t>
            </a:r>
            <a:endParaRPr lang="zh-CN" altLang="en-US" sz="2000" dirty="0">
              <a:solidFill>
                <a:schemeClr val="accent2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04823" name="Text Box 23"/>
          <p:cNvSpPr txBox="1">
            <a:spLocks noChangeArrowheads="1"/>
          </p:cNvSpPr>
          <p:nvPr/>
        </p:nvSpPr>
        <p:spPr bwMode="auto">
          <a:xfrm>
            <a:off x="2386013" y="3117850"/>
            <a:ext cx="2476500" cy="411163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2000" b="1" dirty="0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选择操作</a:t>
            </a:r>
            <a:endParaRPr lang="zh-CN" altLang="en-US" sz="2000" dirty="0">
              <a:solidFill>
                <a:schemeClr val="accent2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04822" name="Text Box 22"/>
          <p:cNvSpPr txBox="1">
            <a:spLocks noChangeArrowheads="1"/>
          </p:cNvSpPr>
          <p:nvPr/>
        </p:nvSpPr>
        <p:spPr bwMode="auto">
          <a:xfrm>
            <a:off x="2386013" y="3862388"/>
            <a:ext cx="2476500" cy="40957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交叉操作</a:t>
            </a:r>
            <a:endParaRPr lang="zh-CN" altLang="en-US" sz="2000">
              <a:solidFill>
                <a:schemeClr val="accent2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04818" name="AutoShape 18"/>
          <p:cNvSpPr>
            <a:spLocks noChangeArrowheads="1"/>
          </p:cNvSpPr>
          <p:nvPr/>
        </p:nvSpPr>
        <p:spPr bwMode="auto">
          <a:xfrm>
            <a:off x="1065213" y="5260975"/>
            <a:ext cx="5111750" cy="473075"/>
          </a:xfrm>
          <a:prstGeom prst="flowChartDecision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0" bIns="0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 </a:t>
            </a:r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满足终止条件？ </a:t>
            </a:r>
          </a:p>
        </p:txBody>
      </p:sp>
      <p:sp>
        <p:nvSpPr>
          <p:cNvPr id="204817" name="Line 17"/>
          <p:cNvSpPr>
            <a:spLocks noChangeShapeType="1"/>
          </p:cNvSpPr>
          <p:nvPr/>
        </p:nvSpPr>
        <p:spPr bwMode="auto">
          <a:xfrm>
            <a:off x="3624263" y="5716588"/>
            <a:ext cx="0" cy="2476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04816" name="Line 16"/>
          <p:cNvSpPr>
            <a:spLocks noChangeShapeType="1"/>
          </p:cNvSpPr>
          <p:nvPr/>
        </p:nvSpPr>
        <p:spPr bwMode="auto">
          <a:xfrm>
            <a:off x="3624263" y="5030788"/>
            <a:ext cx="0" cy="2460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04815" name="Line 15"/>
          <p:cNvSpPr>
            <a:spLocks noChangeShapeType="1"/>
          </p:cNvSpPr>
          <p:nvPr/>
        </p:nvSpPr>
        <p:spPr bwMode="auto">
          <a:xfrm>
            <a:off x="3624263" y="4286250"/>
            <a:ext cx="0" cy="32543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04814" name="Line 14"/>
          <p:cNvSpPr>
            <a:spLocks noChangeShapeType="1"/>
          </p:cNvSpPr>
          <p:nvPr/>
        </p:nvSpPr>
        <p:spPr bwMode="auto">
          <a:xfrm>
            <a:off x="3624263" y="3536950"/>
            <a:ext cx="0" cy="32543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04813" name="Line 13"/>
          <p:cNvSpPr>
            <a:spLocks noChangeShapeType="1"/>
          </p:cNvSpPr>
          <p:nvPr/>
        </p:nvSpPr>
        <p:spPr bwMode="auto">
          <a:xfrm>
            <a:off x="3624263" y="2786063"/>
            <a:ext cx="0" cy="355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04812" name="Line 12"/>
          <p:cNvSpPr>
            <a:spLocks noChangeShapeType="1"/>
          </p:cNvSpPr>
          <p:nvPr/>
        </p:nvSpPr>
        <p:spPr bwMode="auto">
          <a:xfrm>
            <a:off x="3624263" y="2022475"/>
            <a:ext cx="0" cy="3841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04811" name="Line 11"/>
          <p:cNvSpPr>
            <a:spLocks noChangeShapeType="1"/>
          </p:cNvSpPr>
          <p:nvPr/>
        </p:nvSpPr>
        <p:spPr bwMode="auto">
          <a:xfrm>
            <a:off x="3624263" y="1323975"/>
            <a:ext cx="0" cy="3238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04810" name="Line 10"/>
          <p:cNvSpPr>
            <a:spLocks noChangeShapeType="1"/>
          </p:cNvSpPr>
          <p:nvPr/>
        </p:nvSpPr>
        <p:spPr bwMode="auto">
          <a:xfrm flipV="1">
            <a:off x="528638" y="5483225"/>
            <a:ext cx="608012" cy="2063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04809" name="Line 9"/>
          <p:cNvSpPr>
            <a:spLocks noChangeShapeType="1"/>
          </p:cNvSpPr>
          <p:nvPr/>
        </p:nvSpPr>
        <p:spPr bwMode="auto">
          <a:xfrm flipV="1">
            <a:off x="528638" y="2219325"/>
            <a:ext cx="0" cy="328453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>
            <a:off x="528638" y="2219325"/>
            <a:ext cx="309562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04851" name="AutoShape 51"/>
          <p:cNvSpPr>
            <a:spLocks noChangeArrowheads="1"/>
          </p:cNvSpPr>
          <p:nvPr/>
        </p:nvSpPr>
        <p:spPr bwMode="auto">
          <a:xfrm>
            <a:off x="2586038" y="5981700"/>
            <a:ext cx="2166937" cy="381000"/>
          </a:xfrm>
          <a:prstGeom prst="flowChartAlternateProcess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输出最优个体</a:t>
            </a:r>
          </a:p>
        </p:txBody>
      </p:sp>
      <p:sp>
        <p:nvSpPr>
          <p:cNvPr id="204852" name="Text Box 52"/>
          <p:cNvSpPr txBox="1">
            <a:spLocks noChangeArrowheads="1"/>
          </p:cNvSpPr>
          <p:nvPr/>
        </p:nvSpPr>
        <p:spPr bwMode="auto">
          <a:xfrm>
            <a:off x="3729038" y="56007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Y</a:t>
            </a:r>
          </a:p>
        </p:txBody>
      </p:sp>
      <p:sp>
        <p:nvSpPr>
          <p:cNvPr id="204853" name="Text Box 53"/>
          <p:cNvSpPr txBox="1">
            <a:spLocks noChangeArrowheads="1"/>
          </p:cNvSpPr>
          <p:nvPr/>
        </p:nvSpPr>
        <p:spPr bwMode="auto">
          <a:xfrm>
            <a:off x="776288" y="5122863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N</a:t>
            </a:r>
          </a:p>
        </p:txBody>
      </p:sp>
      <p:sp>
        <p:nvSpPr>
          <p:cNvPr id="42" name="Text Box 5"/>
          <p:cNvSpPr txBox="1">
            <a:spLocks noChangeArrowheads="1"/>
          </p:cNvSpPr>
          <p:nvPr/>
        </p:nvSpPr>
        <p:spPr bwMode="auto">
          <a:xfrm>
            <a:off x="5259388" y="4700588"/>
            <a:ext cx="365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7030A0"/>
                </a:solidFill>
              </a:rPr>
              <a:t> 轮盘选择原理</a:t>
            </a:r>
            <a:r>
              <a:rPr lang="en-US" altLang="zh-CN" b="1">
                <a:solidFill>
                  <a:srgbClr val="7030A0"/>
                </a:solidFill>
              </a:rPr>
              <a:t>       </a:t>
            </a:r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5487988" y="1409700"/>
            <a:ext cx="3124200" cy="3124200"/>
            <a:chOff x="5488214" y="1409700"/>
            <a:chExt cx="3124200" cy="3124200"/>
          </a:xfrm>
        </p:grpSpPr>
        <p:sp>
          <p:nvSpPr>
            <p:cNvPr id="24" name="Oval 8"/>
            <p:cNvSpPr>
              <a:spLocks noChangeArrowheads="1"/>
            </p:cNvSpPr>
            <p:nvPr/>
          </p:nvSpPr>
          <p:spPr bwMode="auto">
            <a:xfrm>
              <a:off x="5488214" y="1409700"/>
              <a:ext cx="3124200" cy="3124200"/>
            </a:xfrm>
            <a:prstGeom prst="ellipse">
              <a:avLst/>
            </a:prstGeom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50000" t="50000" r="50000" b="50000"/>
              </a:path>
              <a:tileRect/>
            </a:gradFill>
            <a:ln w="28575" cap="sq">
              <a:solidFill>
                <a:srgbClr val="7030A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7030A0"/>
                </a:solidFill>
              </a:endParaRPr>
            </a:p>
          </p:txBody>
        </p:sp>
        <p:sp>
          <p:nvSpPr>
            <p:cNvPr id="17437" name="Line 11"/>
            <p:cNvSpPr>
              <a:spLocks noChangeShapeType="1"/>
            </p:cNvSpPr>
            <p:nvPr/>
          </p:nvSpPr>
          <p:spPr bwMode="auto">
            <a:xfrm>
              <a:off x="6250214" y="1638300"/>
              <a:ext cx="786677" cy="1264940"/>
            </a:xfrm>
            <a:prstGeom prst="line">
              <a:avLst/>
            </a:prstGeom>
            <a:noFill/>
            <a:ln w="28575" cap="sq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438" name="Line 12"/>
            <p:cNvSpPr>
              <a:spLocks noChangeShapeType="1"/>
            </p:cNvSpPr>
            <p:nvPr/>
          </p:nvSpPr>
          <p:spPr bwMode="auto">
            <a:xfrm flipH="1">
              <a:off x="7088414" y="1485900"/>
              <a:ext cx="457200" cy="1524000"/>
            </a:xfrm>
            <a:prstGeom prst="line">
              <a:avLst/>
            </a:prstGeom>
            <a:noFill/>
            <a:ln w="28575" cap="sq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439" name="Line 13"/>
            <p:cNvSpPr>
              <a:spLocks noChangeShapeType="1"/>
            </p:cNvSpPr>
            <p:nvPr/>
          </p:nvSpPr>
          <p:spPr bwMode="auto">
            <a:xfrm flipH="1">
              <a:off x="7088414" y="2019300"/>
              <a:ext cx="1219200" cy="883940"/>
            </a:xfrm>
            <a:prstGeom prst="line">
              <a:avLst/>
            </a:prstGeom>
            <a:noFill/>
            <a:ln w="28575" cap="sq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440" name="Line 14"/>
            <p:cNvSpPr>
              <a:spLocks noChangeShapeType="1"/>
            </p:cNvSpPr>
            <p:nvPr/>
          </p:nvSpPr>
          <p:spPr bwMode="auto">
            <a:xfrm flipH="1">
              <a:off x="7036890" y="2781300"/>
              <a:ext cx="1575524" cy="121940"/>
            </a:xfrm>
            <a:prstGeom prst="line">
              <a:avLst/>
            </a:prstGeom>
            <a:noFill/>
            <a:ln w="28575" cap="sq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441" name="Line 15"/>
            <p:cNvSpPr>
              <a:spLocks noChangeShapeType="1"/>
            </p:cNvSpPr>
            <p:nvPr/>
          </p:nvSpPr>
          <p:spPr bwMode="auto">
            <a:xfrm flipH="1" flipV="1">
              <a:off x="7036890" y="3009900"/>
              <a:ext cx="1042123" cy="1143000"/>
            </a:xfrm>
            <a:prstGeom prst="line">
              <a:avLst/>
            </a:prstGeom>
            <a:noFill/>
            <a:ln w="28575" cap="sq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442" name="Line 16"/>
            <p:cNvSpPr>
              <a:spLocks noChangeShapeType="1"/>
            </p:cNvSpPr>
            <p:nvPr/>
          </p:nvSpPr>
          <p:spPr bwMode="auto">
            <a:xfrm flipV="1">
              <a:off x="6174014" y="2903240"/>
              <a:ext cx="862876" cy="1325860"/>
            </a:xfrm>
            <a:prstGeom prst="line">
              <a:avLst/>
            </a:prstGeom>
            <a:noFill/>
            <a:ln w="28575" cap="sq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443" name="Line 17"/>
            <p:cNvSpPr>
              <a:spLocks noChangeShapeType="1"/>
            </p:cNvSpPr>
            <p:nvPr/>
          </p:nvSpPr>
          <p:spPr bwMode="auto">
            <a:xfrm flipV="1">
              <a:off x="5640614" y="2903240"/>
              <a:ext cx="1447800" cy="716260"/>
            </a:xfrm>
            <a:prstGeom prst="line">
              <a:avLst/>
            </a:prstGeom>
            <a:noFill/>
            <a:ln w="28575" cap="sq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444" name="Oval 9"/>
            <p:cNvSpPr>
              <a:spLocks noChangeArrowheads="1"/>
            </p:cNvSpPr>
            <p:nvPr/>
          </p:nvSpPr>
          <p:spPr bwMode="auto">
            <a:xfrm>
              <a:off x="6024314" y="1945800"/>
              <a:ext cx="2052000" cy="2052000"/>
            </a:xfrm>
            <a:prstGeom prst="ellipse">
              <a:avLst/>
            </a:prstGeom>
            <a:solidFill>
              <a:schemeClr val="bg1"/>
            </a:solidFill>
            <a:ln w="28575" cap="sq">
              <a:solidFill>
                <a:srgbClr val="7030A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7030A0"/>
                </a:solidFill>
              </a:endParaRPr>
            </a:p>
          </p:txBody>
        </p:sp>
      </p:grpSp>
      <p:sp>
        <p:nvSpPr>
          <p:cNvPr id="33" name="Line 18"/>
          <p:cNvSpPr>
            <a:spLocks noChangeShapeType="1"/>
          </p:cNvSpPr>
          <p:nvPr/>
        </p:nvSpPr>
        <p:spPr bwMode="auto">
          <a:xfrm flipV="1">
            <a:off x="7037388" y="1989138"/>
            <a:ext cx="0" cy="91440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20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204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"/>
                                        <p:tgtEl>
                                          <p:spTgt spid="20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"/>
                                        <p:tgtEl>
                                          <p:spTgt spid="204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20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"/>
                                        <p:tgtEl>
                                          <p:spTgt spid="204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"/>
                                        <p:tgtEl>
                                          <p:spTgt spid="20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"/>
                                        <p:tgtEl>
                                          <p:spTgt spid="204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00"/>
                                        <p:tgtEl>
                                          <p:spTgt spid="20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"/>
                                        <p:tgtEl>
                                          <p:spTgt spid="204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"/>
                                        <p:tgtEl>
                                          <p:spTgt spid="20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00"/>
                                        <p:tgtEl>
                                          <p:spTgt spid="204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00"/>
                                        <p:tgtEl>
                                          <p:spTgt spid="20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00"/>
                                        <p:tgtEl>
                                          <p:spTgt spid="204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00"/>
                                        <p:tgtEl>
                                          <p:spTgt spid="20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200"/>
                                        <p:tgtEl>
                                          <p:spTgt spid="204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200"/>
                                        <p:tgtEl>
                                          <p:spTgt spid="204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8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00"/>
                                        <p:tgtEl>
                                          <p:spTgt spid="204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00"/>
                                        <p:tgtEl>
                                          <p:spTgt spid="204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"/>
                                        <p:tgtEl>
                                          <p:spTgt spid="204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8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7" grpId="0" animBg="1"/>
      <p:bldP spid="204826" grpId="0" animBg="1"/>
      <p:bldP spid="204825" grpId="0" animBg="1"/>
      <p:bldP spid="204824" grpId="0" animBg="1"/>
      <p:bldP spid="204823" grpId="0" animBg="1"/>
      <p:bldP spid="204822" grpId="0" animBg="1"/>
      <p:bldP spid="204818" grpId="0" animBg="1"/>
      <p:bldP spid="204817" grpId="0" animBg="1"/>
      <p:bldP spid="204816" grpId="0" animBg="1"/>
      <p:bldP spid="204815" grpId="0" animBg="1"/>
      <p:bldP spid="204814" grpId="0" animBg="1"/>
      <p:bldP spid="204813" grpId="0" animBg="1"/>
      <p:bldP spid="204812" grpId="0" animBg="1"/>
      <p:bldP spid="204811" grpId="0" animBg="1"/>
      <p:bldP spid="204810" grpId="0" animBg="1"/>
      <p:bldP spid="204809" grpId="0" animBg="1"/>
      <p:bldP spid="204808" grpId="0" animBg="1"/>
      <p:bldP spid="204851" grpId="0" animBg="1"/>
      <p:bldP spid="204852" grpId="0"/>
      <p:bldP spid="204853" grpId="0"/>
      <p:bldP spid="42" grpId="0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Genetic Algorithm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特性</a:t>
            </a:r>
            <a:endParaRPr lang="zh-CN" altLang="en-US" dirty="0" smtClean="0"/>
          </a:p>
          <a:p>
            <a:pPr lvl="1" eaLnBrk="1" hangingPunct="1">
              <a:defRPr/>
            </a:pPr>
            <a:r>
              <a:rPr lang="zh-CN" altLang="en-US" dirty="0"/>
              <a:t>启发式搜索</a:t>
            </a:r>
          </a:p>
          <a:p>
            <a:pPr lvl="1" eaLnBrk="1" hangingPunct="1">
              <a:defRPr/>
            </a:pPr>
            <a:r>
              <a:rPr lang="zh-CN" altLang="en-US" dirty="0"/>
              <a:t>渐进式优化</a:t>
            </a:r>
          </a:p>
          <a:p>
            <a:pPr lvl="1" eaLnBrk="1" hangingPunct="1">
              <a:defRPr/>
            </a:pPr>
            <a:r>
              <a:rPr lang="zh-CN" altLang="en-US" dirty="0"/>
              <a:t>全局最优解</a:t>
            </a:r>
          </a:p>
          <a:p>
            <a:pPr lvl="1" eaLnBrk="1" hangingPunct="1">
              <a:defRPr/>
            </a:pPr>
            <a:r>
              <a:rPr lang="zh-CN" altLang="en-US" dirty="0"/>
              <a:t>自适应</a:t>
            </a:r>
            <a:r>
              <a:rPr lang="zh-CN" altLang="en-US" dirty="0" smtClean="0"/>
              <a:t>性</a:t>
            </a:r>
            <a:r>
              <a:rPr lang="zh-CN" altLang="en-US" dirty="0"/>
              <a:t>强</a:t>
            </a:r>
          </a:p>
          <a:p>
            <a:pPr lvl="1" eaLnBrk="1" hangingPunct="1">
              <a:defRPr/>
            </a:pPr>
            <a:r>
              <a:rPr lang="zh-CN" altLang="en-US" dirty="0"/>
              <a:t>并行式算法</a:t>
            </a:r>
            <a:endParaRPr lang="zh-CN" altLang="en-US" dirty="0" smtClean="0"/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773238"/>
            <a:ext cx="3024188" cy="462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Genetic Algorithm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定理</a:t>
            </a:r>
          </a:p>
          <a:p>
            <a:pPr lvl="1" eaLnBrk="1" hangingPunct="1">
              <a:defRPr/>
            </a:pPr>
            <a:r>
              <a:rPr lang="zh-CN" altLang="en-US" dirty="0" smtClean="0"/>
              <a:t>如果在进化过程中，遗传算法每次保留到目前为止的最好解，并且算法以交叉和变异为其随机化操作，则对于一个全局最优问题，当进化代数趋于无穷时，遗传算法搜索到最优解的概率为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。</a:t>
            </a:r>
          </a:p>
        </p:txBody>
      </p:sp>
      <p:pic>
        <p:nvPicPr>
          <p:cNvPr id="19460" name="Picture 8" descr="beam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" t="8716" r="5240" b="19589"/>
          <a:stretch>
            <a:fillRect/>
          </a:stretch>
        </p:blipFill>
        <p:spPr bwMode="auto">
          <a:xfrm>
            <a:off x="1258888" y="4481513"/>
            <a:ext cx="7129462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437063"/>
            <a:ext cx="38100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Genetic Algorithm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应用框架</a:t>
            </a:r>
          </a:p>
          <a:p>
            <a:pPr lvl="1" eaLnBrk="1" hangingPunct="1">
              <a:defRPr/>
            </a:pPr>
            <a:r>
              <a:rPr lang="zh-CN" altLang="en-US" dirty="0">
                <a:solidFill>
                  <a:srgbClr val="FF0000"/>
                </a:solidFill>
              </a:rPr>
              <a:t>确定问题编码方案</a:t>
            </a:r>
          </a:p>
          <a:p>
            <a:pPr lvl="1" eaLnBrk="1" hangingPunct="1">
              <a:defRPr/>
            </a:pPr>
            <a:r>
              <a:rPr lang="zh-CN" altLang="en-US" dirty="0" smtClean="0">
                <a:solidFill>
                  <a:srgbClr val="FF0000"/>
                </a:solidFill>
              </a:rPr>
              <a:t>确定</a:t>
            </a:r>
            <a:r>
              <a:rPr lang="zh-CN" altLang="en-US" dirty="0">
                <a:solidFill>
                  <a:srgbClr val="FF0000"/>
                </a:solidFill>
              </a:rPr>
              <a:t>适应度</a:t>
            </a:r>
            <a:r>
              <a:rPr lang="zh-CN" altLang="en-US" dirty="0" smtClean="0">
                <a:solidFill>
                  <a:srgbClr val="FF0000"/>
                </a:solidFill>
              </a:rPr>
              <a:t>函数</a:t>
            </a:r>
            <a:endParaRPr lang="zh-CN" altLang="en-US" dirty="0">
              <a:solidFill>
                <a:srgbClr val="FF0000"/>
              </a:solidFill>
            </a:endParaRPr>
          </a:p>
          <a:p>
            <a:pPr lvl="1" eaLnBrk="1" hangingPunct="1">
              <a:defRPr/>
            </a:pPr>
            <a:r>
              <a:rPr lang="zh-CN" altLang="en-US" dirty="0"/>
              <a:t>设计遗传算子</a:t>
            </a:r>
            <a:r>
              <a:rPr lang="zh-CN" altLang="en-US" sz="2000" dirty="0"/>
              <a:t>（选择、交叉、变异）</a:t>
            </a:r>
          </a:p>
          <a:p>
            <a:pPr lvl="1" eaLnBrk="1" hangingPunct="1">
              <a:defRPr/>
            </a:pPr>
            <a:r>
              <a:rPr lang="zh-CN" altLang="en-US" dirty="0"/>
              <a:t>确定算法参数</a:t>
            </a:r>
            <a:r>
              <a:rPr lang="zh-CN" altLang="en-US" sz="2000" dirty="0"/>
              <a:t>（种群</a:t>
            </a:r>
            <a:r>
              <a:rPr lang="zh-CN" altLang="en-US" sz="2000" dirty="0" smtClean="0"/>
              <a:t>大小、进化代数、交叉概率和变异概率）</a:t>
            </a:r>
            <a:endParaRPr lang="zh-CN" altLang="en-US" dirty="0"/>
          </a:p>
          <a:p>
            <a:pPr lvl="1" eaLnBrk="1" hangingPunct="1">
              <a:defRPr/>
            </a:pPr>
            <a:r>
              <a:rPr lang="zh-CN" altLang="en-US" dirty="0"/>
              <a:t>确定算法终止条件</a:t>
            </a:r>
          </a:p>
          <a:p>
            <a:pPr lvl="1" eaLnBrk="1" hangingPunct="1">
              <a:defRPr/>
            </a:pPr>
            <a:r>
              <a:rPr lang="zh-CN" altLang="en-US" dirty="0"/>
              <a:t>生成初始</a:t>
            </a:r>
            <a:r>
              <a:rPr lang="zh-CN" altLang="en-US" dirty="0" smtClean="0"/>
              <a:t>种群</a:t>
            </a:r>
            <a:endParaRPr lang="zh-CN" altLang="en-US" dirty="0"/>
          </a:p>
        </p:txBody>
      </p:sp>
      <p:pic>
        <p:nvPicPr>
          <p:cNvPr id="20484" name="Picture 7" descr="http://tim.hibal.org/blog/wp-content/uploads/2010/01/gaOnComp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149725"/>
            <a:ext cx="30861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Review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Breadth-first search</a:t>
            </a:r>
          </a:p>
          <a:p>
            <a:pPr eaLnBrk="1" hangingPunct="1">
              <a:defRPr/>
            </a:pPr>
            <a:r>
              <a:rPr lang="en-US" altLang="zh-CN" smtClean="0"/>
              <a:t>Uniform cost search</a:t>
            </a:r>
          </a:p>
          <a:p>
            <a:pPr eaLnBrk="1" hangingPunct="1">
              <a:defRPr/>
            </a:pPr>
            <a:r>
              <a:rPr lang="en-US" altLang="zh-CN" smtClean="0"/>
              <a:t>Depth-first search</a:t>
            </a:r>
          </a:p>
          <a:p>
            <a:pPr eaLnBrk="1" hangingPunct="1">
              <a:defRPr/>
            </a:pPr>
            <a:r>
              <a:rPr lang="en-US" altLang="zh-CN" smtClean="0"/>
              <a:t>Depth-limited search</a:t>
            </a:r>
          </a:p>
          <a:p>
            <a:pPr eaLnBrk="1" hangingPunct="1">
              <a:defRPr/>
            </a:pPr>
            <a:r>
              <a:rPr lang="en-US" altLang="zh-CN" smtClean="0"/>
              <a:t>Iterative deepening search</a:t>
            </a:r>
          </a:p>
          <a:p>
            <a:pPr eaLnBrk="1" hangingPunct="1">
              <a:defRPr/>
            </a:pPr>
            <a:r>
              <a:rPr lang="en-US" altLang="zh-CN" smtClean="0"/>
              <a:t>Bidirectional search</a:t>
            </a:r>
          </a:p>
          <a:p>
            <a:pPr eaLnBrk="1" hangingPunct="1">
              <a:defRPr/>
            </a:pPr>
            <a:r>
              <a:rPr lang="en-US" altLang="zh-CN" smtClean="0"/>
              <a:t>Best-first search</a:t>
            </a:r>
          </a:p>
        </p:txBody>
      </p:sp>
      <p:grpSp>
        <p:nvGrpSpPr>
          <p:cNvPr id="167943" name="Group 7"/>
          <p:cNvGrpSpPr>
            <a:grpSpLocks/>
          </p:cNvGrpSpPr>
          <p:nvPr/>
        </p:nvGrpSpPr>
        <p:grpSpPr bwMode="auto">
          <a:xfrm>
            <a:off x="5435600" y="1268413"/>
            <a:ext cx="3097213" cy="3836987"/>
            <a:chOff x="3424" y="799"/>
            <a:chExt cx="1951" cy="1996"/>
          </a:xfrm>
        </p:grpSpPr>
        <p:sp>
          <p:nvSpPr>
            <p:cNvPr id="3078" name="AutoShape 8"/>
            <p:cNvSpPr>
              <a:spLocks/>
            </p:cNvSpPr>
            <p:nvPr/>
          </p:nvSpPr>
          <p:spPr bwMode="auto">
            <a:xfrm>
              <a:off x="3424" y="799"/>
              <a:ext cx="182" cy="1996"/>
            </a:xfrm>
            <a:prstGeom prst="rightBrace">
              <a:avLst>
                <a:gd name="adj1" fmla="val 91392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7945" name="Text Box 9"/>
            <p:cNvSpPr txBox="1">
              <a:spLocks noChangeArrowheads="1"/>
            </p:cNvSpPr>
            <p:nvPr/>
          </p:nvSpPr>
          <p:spPr bwMode="auto">
            <a:xfrm>
              <a:off x="3651" y="1570"/>
              <a:ext cx="1724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32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遍历搜索</a:t>
              </a:r>
            </a:p>
          </p:txBody>
        </p:sp>
      </p:grpSp>
      <p:sp>
        <p:nvSpPr>
          <p:cNvPr id="167946" name="AutoShape 10"/>
          <p:cNvSpPr>
            <a:spLocks noChangeArrowheads="1"/>
          </p:cNvSpPr>
          <p:nvPr/>
        </p:nvSpPr>
        <p:spPr bwMode="auto">
          <a:xfrm>
            <a:off x="3059113" y="3284538"/>
            <a:ext cx="5329237" cy="3344862"/>
          </a:xfrm>
          <a:prstGeom prst="star32">
            <a:avLst>
              <a:gd name="adj" fmla="val 37500"/>
            </a:avLst>
          </a:prstGeom>
          <a:solidFill>
            <a:schemeClr val="accent2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按部就班，速度较慢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7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7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7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39" grpId="0" build="p" autoUpdateAnimBg="0"/>
      <p:bldP spid="167946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Genetic Algorithm</a:t>
            </a:r>
            <a:endParaRPr lang="en-US" altLang="zh-CN" sz="24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04800" y="762000"/>
            <a:ext cx="8534400" cy="5867400"/>
          </a:xfrm>
        </p:spPr>
        <p:txBody>
          <a:bodyPr/>
          <a:lstStyle/>
          <a:p>
            <a:r>
              <a:rPr lang="en-US" altLang="zh-CN" dirty="0"/>
              <a:t>Example</a:t>
            </a:r>
            <a:r>
              <a:rPr lang="zh-CN" altLang="en-US" dirty="0" smtClean="0"/>
              <a:t>：面部对称轴检测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9"/>
            <a:ext cx="2587598" cy="3794507"/>
          </a:xfrm>
          <a:prstGeom prst="rect">
            <a:avLst/>
          </a:prstGeom>
        </p:spPr>
      </p:pic>
      <p:sp>
        <p:nvSpPr>
          <p:cNvPr id="101" name="矩形 100"/>
          <p:cNvSpPr/>
          <p:nvPr/>
        </p:nvSpPr>
        <p:spPr>
          <a:xfrm>
            <a:off x="6190729" y="1722822"/>
            <a:ext cx="28457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33CC"/>
                </a:solidFill>
              </a:rPr>
              <a:t>种群规模：</a:t>
            </a:r>
            <a:r>
              <a:rPr lang="en-US" altLang="zh-CN" sz="1800" b="1" dirty="0">
                <a:solidFill>
                  <a:srgbClr val="0033CC"/>
                </a:solidFill>
              </a:rPr>
              <a:t>10</a:t>
            </a:r>
            <a:endParaRPr lang="zh-CN" altLang="en-US" sz="1800" b="1" dirty="0">
              <a:solidFill>
                <a:srgbClr val="0033CC"/>
              </a:solidFill>
            </a:endParaRPr>
          </a:p>
          <a:p>
            <a:r>
              <a:rPr lang="zh-CN" altLang="en-US" sz="1800" b="1" dirty="0" smtClean="0">
                <a:solidFill>
                  <a:srgbClr val="0033CC"/>
                </a:solidFill>
              </a:rPr>
              <a:t>个体编码：</a:t>
            </a:r>
            <a:r>
              <a:rPr lang="en-US" altLang="zh-CN" sz="1800" b="1" dirty="0" smtClean="0">
                <a:solidFill>
                  <a:srgbClr val="0033CC"/>
                </a:solidFill>
              </a:rPr>
              <a:t>2</a:t>
            </a:r>
            <a:r>
              <a:rPr lang="zh-CN" altLang="en-US" sz="1800" b="1" dirty="0" smtClean="0">
                <a:solidFill>
                  <a:srgbClr val="0033CC"/>
                </a:solidFill>
              </a:rPr>
              <a:t>个实数</a:t>
            </a:r>
            <a:endParaRPr lang="en-US" altLang="zh-CN" sz="1800" b="1" dirty="0" smtClean="0">
              <a:solidFill>
                <a:srgbClr val="0033CC"/>
              </a:solidFill>
            </a:endParaRPr>
          </a:p>
          <a:p>
            <a:r>
              <a:rPr lang="zh-CN" altLang="en-US" sz="1800" b="1" dirty="0" smtClean="0">
                <a:solidFill>
                  <a:srgbClr val="7030A0"/>
                </a:solidFill>
              </a:rPr>
              <a:t>　　　　（上下横坐标）</a:t>
            </a:r>
            <a:endParaRPr lang="en-US" altLang="zh-CN" sz="1800" b="1" dirty="0">
              <a:solidFill>
                <a:srgbClr val="7030A0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6138585" y="2468807"/>
            <a:ext cx="28633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00FF"/>
                </a:solidFill>
              </a:rPr>
              <a:t>Fitness = symmetry * </a:t>
            </a:r>
            <a:r>
              <a:rPr lang="en-US" altLang="zh-CN" sz="1800" b="1" i="1" dirty="0">
                <a:solidFill>
                  <a:srgbClr val="0000FF"/>
                </a:solidFill>
              </a:rPr>
              <a:t>w</a:t>
            </a:r>
            <a:r>
              <a:rPr lang="en-US" altLang="zh-CN" sz="1800" b="1" baseline="-25000" dirty="0">
                <a:solidFill>
                  <a:srgbClr val="0000FF"/>
                </a:solidFill>
              </a:rPr>
              <a:t>1</a:t>
            </a:r>
          </a:p>
          <a:p>
            <a:r>
              <a:rPr lang="en-US" altLang="zh-CN" sz="1800" b="1" dirty="0">
                <a:solidFill>
                  <a:srgbClr val="0000FF"/>
                </a:solidFill>
              </a:rPr>
              <a:t>             + verticality * </a:t>
            </a:r>
            <a:r>
              <a:rPr lang="en-US" altLang="zh-CN" sz="1800" b="1" i="1" dirty="0">
                <a:solidFill>
                  <a:srgbClr val="0000FF"/>
                </a:solidFill>
              </a:rPr>
              <a:t>w</a:t>
            </a:r>
            <a:r>
              <a:rPr lang="en-US" altLang="zh-CN" sz="1800" b="1" baseline="-25000" dirty="0">
                <a:solidFill>
                  <a:srgbClr val="0000FF"/>
                </a:solidFill>
              </a:rPr>
              <a:t>2</a:t>
            </a:r>
            <a:endParaRPr lang="en-US" altLang="zh-CN" sz="1800" b="1" dirty="0">
              <a:solidFill>
                <a:srgbClr val="0000FF"/>
              </a:solidFill>
            </a:endParaRPr>
          </a:p>
          <a:p>
            <a:r>
              <a:rPr lang="en-US" altLang="zh-CN" sz="1800" b="1" dirty="0">
                <a:solidFill>
                  <a:srgbClr val="0000FF"/>
                </a:solidFill>
              </a:rPr>
              <a:t>             + c</a:t>
            </a:r>
            <a:r>
              <a:rPr lang="en-US" altLang="zh-CN" sz="1800" b="1" dirty="0" smtClean="0">
                <a:solidFill>
                  <a:srgbClr val="0000FF"/>
                </a:solidFill>
              </a:rPr>
              <a:t>entrality </a:t>
            </a:r>
            <a:r>
              <a:rPr lang="en-US" altLang="zh-CN" sz="1800" b="1" dirty="0">
                <a:solidFill>
                  <a:srgbClr val="0000FF"/>
                </a:solidFill>
              </a:rPr>
              <a:t>* </a:t>
            </a:r>
            <a:r>
              <a:rPr lang="en-US" altLang="zh-CN" sz="1800" b="1" i="1" dirty="0">
                <a:solidFill>
                  <a:srgbClr val="0000FF"/>
                </a:solidFill>
              </a:rPr>
              <a:t>w</a:t>
            </a:r>
            <a:r>
              <a:rPr lang="en-US" altLang="zh-CN" sz="1800" b="1" baseline="-25000" dirty="0">
                <a:solidFill>
                  <a:srgbClr val="0000FF"/>
                </a:solidFill>
              </a:rPr>
              <a:t>3</a:t>
            </a:r>
            <a:endParaRPr lang="zh-CN" altLang="en-US" sz="1800" b="1" dirty="0">
              <a:solidFill>
                <a:srgbClr val="0000FF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180545" y="3875213"/>
            <a:ext cx="282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 smtClean="0">
                <a:solidFill>
                  <a:srgbClr val="0000FF"/>
                </a:solidFill>
              </a:rPr>
              <a:t>交叉概率：</a:t>
            </a:r>
            <a:r>
              <a:rPr lang="en-US" altLang="zh-CN" sz="1800" b="1" dirty="0" smtClean="0">
                <a:solidFill>
                  <a:srgbClr val="0000FF"/>
                </a:solidFill>
              </a:rPr>
              <a:t>0.9</a:t>
            </a:r>
            <a:endParaRPr lang="zh-CN" altLang="en-US" sz="1800" b="1" dirty="0">
              <a:solidFill>
                <a:srgbClr val="0000FF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6156178" y="3275695"/>
            <a:ext cx="2863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 smtClean="0">
                <a:solidFill>
                  <a:srgbClr val="0033CC"/>
                </a:solidFill>
              </a:rPr>
              <a:t>选择策略：</a:t>
            </a:r>
            <a:r>
              <a:rPr lang="en-US" altLang="zh-CN" sz="1800" b="1" dirty="0" smtClean="0">
                <a:solidFill>
                  <a:srgbClr val="0033CC"/>
                </a:solidFill>
              </a:rPr>
              <a:t>3</a:t>
            </a:r>
            <a:r>
              <a:rPr lang="zh-CN" altLang="en-US" sz="1800" b="1" dirty="0" smtClean="0">
                <a:solidFill>
                  <a:srgbClr val="0033CC"/>
                </a:solidFill>
              </a:rPr>
              <a:t>元锦标赛策略</a:t>
            </a:r>
            <a:endParaRPr lang="en-US" altLang="zh-CN" sz="1800" b="1" dirty="0" smtClean="0">
              <a:solidFill>
                <a:srgbClr val="0033CC"/>
              </a:solidFill>
            </a:endParaRPr>
          </a:p>
          <a:p>
            <a:r>
              <a:rPr lang="zh-CN" altLang="en-US" sz="1800" b="1" dirty="0" smtClean="0">
                <a:solidFill>
                  <a:srgbClr val="0033CC"/>
                </a:solidFill>
              </a:rPr>
              <a:t>　　　　　精英</a:t>
            </a:r>
            <a:r>
              <a:rPr lang="zh-CN" altLang="en-US" sz="1800" b="1" dirty="0">
                <a:solidFill>
                  <a:srgbClr val="0033CC"/>
                </a:solidFill>
              </a:rPr>
              <a:t>保留</a:t>
            </a:r>
            <a:r>
              <a:rPr lang="zh-CN" altLang="en-US" sz="1800" b="1" dirty="0" smtClean="0">
                <a:solidFill>
                  <a:srgbClr val="0033CC"/>
                </a:solidFill>
              </a:rPr>
              <a:t>策略</a:t>
            </a:r>
            <a:endParaRPr lang="zh-CN" altLang="en-US" sz="1800" b="1" dirty="0">
              <a:solidFill>
                <a:srgbClr val="0033CC"/>
              </a:solidFill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180544" y="4457719"/>
            <a:ext cx="283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 smtClean="0">
                <a:solidFill>
                  <a:srgbClr val="0033CC"/>
                </a:solidFill>
              </a:rPr>
              <a:t>变异概率：</a:t>
            </a:r>
            <a:r>
              <a:rPr lang="en-US" altLang="zh-CN" sz="1800" b="1" dirty="0" smtClean="0">
                <a:solidFill>
                  <a:srgbClr val="0033CC"/>
                </a:solidFill>
              </a:rPr>
              <a:t>0.4</a:t>
            </a:r>
          </a:p>
          <a:p>
            <a:r>
              <a:rPr lang="zh-CN" altLang="en-US" sz="1800" b="1" dirty="0" smtClean="0">
                <a:solidFill>
                  <a:srgbClr val="7030A0"/>
                </a:solidFill>
              </a:rPr>
              <a:t>变异概率较大，加速探索</a:t>
            </a:r>
            <a:endParaRPr lang="zh-CN" altLang="en-US" sz="1800" b="1" dirty="0">
              <a:solidFill>
                <a:srgbClr val="7030A0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195604" y="5530006"/>
            <a:ext cx="27919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 smtClean="0">
                <a:solidFill>
                  <a:srgbClr val="0033CC"/>
                </a:solidFill>
              </a:rPr>
              <a:t>终止条件</a:t>
            </a:r>
            <a:r>
              <a:rPr lang="zh-CN" altLang="en-US" sz="1800" b="1" dirty="0">
                <a:solidFill>
                  <a:srgbClr val="0033CC"/>
                </a:solidFill>
              </a:rPr>
              <a:t>：</a:t>
            </a:r>
            <a:endParaRPr lang="en-US" altLang="zh-CN" sz="1800" b="1" dirty="0">
              <a:solidFill>
                <a:srgbClr val="0033CC"/>
              </a:solidFill>
            </a:endParaRPr>
          </a:p>
          <a:p>
            <a:r>
              <a:rPr lang="zh-CN" altLang="en-US" sz="1800" b="1" dirty="0" smtClean="0">
                <a:solidFill>
                  <a:srgbClr val="0033CC"/>
                </a:solidFill>
              </a:rPr>
              <a:t>　　进化达到</a:t>
            </a:r>
            <a:r>
              <a:rPr lang="en-US" altLang="zh-CN" sz="1800" b="1" dirty="0" smtClean="0">
                <a:solidFill>
                  <a:srgbClr val="0033CC"/>
                </a:solidFill>
              </a:rPr>
              <a:t>1000</a:t>
            </a:r>
            <a:r>
              <a:rPr lang="zh-CN" altLang="en-US" sz="1800" b="1" dirty="0" smtClean="0">
                <a:solidFill>
                  <a:srgbClr val="0033CC"/>
                </a:solidFill>
              </a:rPr>
              <a:t>代</a:t>
            </a:r>
            <a:endParaRPr lang="en-US" altLang="zh-CN" sz="1800" b="1" dirty="0" smtClean="0">
              <a:solidFill>
                <a:srgbClr val="0033CC"/>
              </a:solidFill>
            </a:endParaRPr>
          </a:p>
          <a:p>
            <a:r>
              <a:rPr lang="zh-CN" altLang="en-US" sz="1800" b="1" dirty="0" smtClean="0">
                <a:solidFill>
                  <a:srgbClr val="0033CC"/>
                </a:solidFill>
              </a:rPr>
              <a:t>　　或</a:t>
            </a:r>
            <a:r>
              <a:rPr lang="zh-CN" altLang="en-US" sz="1800" b="1" dirty="0">
                <a:solidFill>
                  <a:srgbClr val="0033CC"/>
                </a:solidFill>
              </a:rPr>
              <a:t>连续</a:t>
            </a:r>
            <a:r>
              <a:rPr lang="en-US" altLang="zh-CN" sz="1800" b="1" dirty="0" smtClean="0">
                <a:solidFill>
                  <a:srgbClr val="0033CC"/>
                </a:solidFill>
              </a:rPr>
              <a:t>10</a:t>
            </a:r>
            <a:r>
              <a:rPr lang="zh-CN" altLang="en-US" sz="1800" b="1" dirty="0" smtClean="0">
                <a:solidFill>
                  <a:srgbClr val="0033CC"/>
                </a:solidFill>
              </a:rPr>
              <a:t>代无更新</a:t>
            </a:r>
            <a:endParaRPr lang="zh-CN" altLang="en-US" sz="1800" b="1" dirty="0">
              <a:solidFill>
                <a:srgbClr val="0033CC"/>
              </a:solidFill>
            </a:endParaRPr>
          </a:p>
        </p:txBody>
      </p:sp>
      <p:sp>
        <p:nvSpPr>
          <p:cNvPr id="103" name="AutoShape 27"/>
          <p:cNvSpPr>
            <a:spLocks noChangeArrowheads="1"/>
          </p:cNvSpPr>
          <p:nvPr/>
        </p:nvSpPr>
        <p:spPr bwMode="auto">
          <a:xfrm>
            <a:off x="4005232" y="1296139"/>
            <a:ext cx="2166937" cy="371475"/>
          </a:xfrm>
          <a:prstGeom prst="flowChartAlternateProcess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开始</a:t>
            </a:r>
          </a:p>
        </p:txBody>
      </p:sp>
      <p:sp>
        <p:nvSpPr>
          <p:cNvPr id="104" name="Text Box 26"/>
          <p:cNvSpPr txBox="1">
            <a:spLocks noChangeArrowheads="1"/>
          </p:cNvSpPr>
          <p:nvPr/>
        </p:nvSpPr>
        <p:spPr bwMode="auto">
          <a:xfrm>
            <a:off x="4005232" y="1869227"/>
            <a:ext cx="2166937" cy="411163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2000" b="1" dirty="0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初始化种群</a:t>
            </a:r>
            <a:endParaRPr lang="zh-CN" altLang="en-US" sz="2000" dirty="0">
              <a:solidFill>
                <a:schemeClr val="accent2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10" name="Text Box 25"/>
          <p:cNvSpPr txBox="1">
            <a:spLocks noChangeArrowheads="1"/>
          </p:cNvSpPr>
          <p:nvPr/>
        </p:nvSpPr>
        <p:spPr bwMode="auto">
          <a:xfrm>
            <a:off x="4016735" y="4582264"/>
            <a:ext cx="2166938" cy="40957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变异操作</a:t>
            </a:r>
            <a:endParaRPr lang="zh-CN" altLang="en-US" sz="2000">
              <a:solidFill>
                <a:schemeClr val="accent2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11" name="Text Box 24"/>
          <p:cNvSpPr txBox="1">
            <a:spLocks noChangeArrowheads="1"/>
          </p:cNvSpPr>
          <p:nvPr/>
        </p:nvSpPr>
        <p:spPr bwMode="auto">
          <a:xfrm>
            <a:off x="4005232" y="2612177"/>
            <a:ext cx="2166937" cy="411163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2000" b="1" dirty="0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计算适应度值</a:t>
            </a:r>
            <a:endParaRPr lang="zh-CN" altLang="en-US" sz="2000" dirty="0">
              <a:solidFill>
                <a:schemeClr val="accent2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12" name="Text Box 23"/>
          <p:cNvSpPr txBox="1">
            <a:spLocks noChangeArrowheads="1"/>
          </p:cNvSpPr>
          <p:nvPr/>
        </p:nvSpPr>
        <p:spPr bwMode="auto">
          <a:xfrm>
            <a:off x="4005232" y="3269402"/>
            <a:ext cx="2166938" cy="411163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2000" b="1" dirty="0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选择操作</a:t>
            </a:r>
            <a:endParaRPr lang="zh-CN" altLang="en-US" sz="2000" dirty="0">
              <a:solidFill>
                <a:schemeClr val="accent2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13" name="Text Box 22"/>
          <p:cNvSpPr txBox="1">
            <a:spLocks noChangeArrowheads="1"/>
          </p:cNvSpPr>
          <p:nvPr/>
        </p:nvSpPr>
        <p:spPr bwMode="auto">
          <a:xfrm>
            <a:off x="4016735" y="3926627"/>
            <a:ext cx="2166938" cy="40957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2000" b="1" dirty="0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交叉操作</a:t>
            </a:r>
            <a:endParaRPr lang="zh-CN" altLang="en-US" sz="2000" dirty="0">
              <a:solidFill>
                <a:schemeClr val="accent2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14" name="AutoShape 18"/>
          <p:cNvSpPr>
            <a:spLocks noChangeArrowheads="1"/>
          </p:cNvSpPr>
          <p:nvPr/>
        </p:nvSpPr>
        <p:spPr bwMode="auto">
          <a:xfrm>
            <a:off x="3304368" y="5231551"/>
            <a:ext cx="3751665" cy="473075"/>
          </a:xfrm>
          <a:prstGeom prst="flowChartDecision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0" bIns="0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 </a:t>
            </a:r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满足终止条件？ </a:t>
            </a:r>
          </a:p>
        </p:txBody>
      </p:sp>
      <p:sp>
        <p:nvSpPr>
          <p:cNvPr id="115" name="Line 17"/>
          <p:cNvSpPr>
            <a:spLocks noChangeShapeType="1"/>
          </p:cNvSpPr>
          <p:nvPr/>
        </p:nvSpPr>
        <p:spPr bwMode="auto">
          <a:xfrm>
            <a:off x="5131160" y="5687164"/>
            <a:ext cx="0" cy="2476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16" name="Line 16"/>
          <p:cNvSpPr>
            <a:spLocks noChangeShapeType="1"/>
          </p:cNvSpPr>
          <p:nvPr/>
        </p:nvSpPr>
        <p:spPr bwMode="auto">
          <a:xfrm>
            <a:off x="5131160" y="5001364"/>
            <a:ext cx="0" cy="2460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17" name="Line 15"/>
          <p:cNvSpPr>
            <a:spLocks noChangeShapeType="1"/>
          </p:cNvSpPr>
          <p:nvPr/>
        </p:nvSpPr>
        <p:spPr bwMode="auto">
          <a:xfrm>
            <a:off x="5131160" y="4350489"/>
            <a:ext cx="0" cy="218009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18" name="Line 14"/>
          <p:cNvSpPr>
            <a:spLocks noChangeShapeType="1"/>
          </p:cNvSpPr>
          <p:nvPr/>
        </p:nvSpPr>
        <p:spPr bwMode="auto">
          <a:xfrm flipH="1">
            <a:off x="5119656" y="3688502"/>
            <a:ext cx="1" cy="2222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19" name="Line 13"/>
          <p:cNvSpPr>
            <a:spLocks noChangeShapeType="1"/>
          </p:cNvSpPr>
          <p:nvPr/>
        </p:nvSpPr>
        <p:spPr bwMode="auto">
          <a:xfrm flipH="1">
            <a:off x="5119656" y="3029690"/>
            <a:ext cx="1" cy="23971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20" name="Line 12"/>
          <p:cNvSpPr>
            <a:spLocks noChangeShapeType="1"/>
          </p:cNvSpPr>
          <p:nvPr/>
        </p:nvSpPr>
        <p:spPr bwMode="auto">
          <a:xfrm>
            <a:off x="5119657" y="2266102"/>
            <a:ext cx="0" cy="3841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21" name="Line 11"/>
          <p:cNvSpPr>
            <a:spLocks noChangeShapeType="1"/>
          </p:cNvSpPr>
          <p:nvPr/>
        </p:nvSpPr>
        <p:spPr bwMode="auto">
          <a:xfrm>
            <a:off x="5119656" y="1686440"/>
            <a:ext cx="1" cy="205011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23" name="Line 9"/>
          <p:cNvSpPr>
            <a:spLocks noChangeShapeType="1"/>
          </p:cNvSpPr>
          <p:nvPr/>
        </p:nvSpPr>
        <p:spPr bwMode="auto">
          <a:xfrm flipH="1" flipV="1">
            <a:off x="3206288" y="2445876"/>
            <a:ext cx="0" cy="3058726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24" name="Line 8"/>
          <p:cNvSpPr>
            <a:spLocks noChangeShapeType="1"/>
          </p:cNvSpPr>
          <p:nvPr/>
        </p:nvSpPr>
        <p:spPr bwMode="auto">
          <a:xfrm>
            <a:off x="3195161" y="2445876"/>
            <a:ext cx="1924495" cy="170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25" name="AutoShape 51"/>
          <p:cNvSpPr>
            <a:spLocks noChangeArrowheads="1"/>
          </p:cNvSpPr>
          <p:nvPr/>
        </p:nvSpPr>
        <p:spPr bwMode="auto">
          <a:xfrm>
            <a:off x="4016735" y="5952276"/>
            <a:ext cx="2166937" cy="381000"/>
          </a:xfrm>
          <a:prstGeom prst="flowChartAlternateProcess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输出最优个体</a:t>
            </a:r>
          </a:p>
        </p:txBody>
      </p:sp>
      <p:sp>
        <p:nvSpPr>
          <p:cNvPr id="126" name="Text Box 52"/>
          <p:cNvSpPr txBox="1">
            <a:spLocks noChangeArrowheads="1"/>
          </p:cNvSpPr>
          <p:nvPr/>
        </p:nvSpPr>
        <p:spPr bwMode="auto">
          <a:xfrm>
            <a:off x="5235935" y="5571276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Y</a:t>
            </a:r>
          </a:p>
        </p:txBody>
      </p:sp>
      <p:sp>
        <p:nvSpPr>
          <p:cNvPr id="127" name="Text Box 53"/>
          <p:cNvSpPr txBox="1">
            <a:spLocks noChangeArrowheads="1"/>
          </p:cNvSpPr>
          <p:nvPr/>
        </p:nvSpPr>
        <p:spPr bwMode="auto">
          <a:xfrm>
            <a:off x="3304368" y="4895795"/>
            <a:ext cx="563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30070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5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75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25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75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25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75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25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5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75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75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6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625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50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6750"/>
                            </p:stCondLst>
                            <p:childTnLst>
                              <p:par>
                                <p:cTn id="1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7000"/>
                            </p:stCondLst>
                            <p:childTnLst>
                              <p:par>
                                <p:cTn id="1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7250"/>
                            </p:stCondLst>
                            <p:childTnLst>
                              <p:par>
                                <p:cTn id="1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7500"/>
                            </p:stCondLst>
                            <p:childTnLst>
                              <p:par>
                                <p:cTn id="1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7750"/>
                            </p:stCondLst>
                            <p:childTnLst>
                              <p:par>
                                <p:cTn id="1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8000"/>
                            </p:stCondLst>
                            <p:childTnLst>
                              <p:par>
                                <p:cTn id="1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8250"/>
                            </p:stCondLst>
                            <p:childTnLst>
                              <p:par>
                                <p:cTn id="1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50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875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9000"/>
                            </p:stCondLst>
                            <p:childTnLst>
                              <p:par>
                                <p:cTn id="2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9250"/>
                            </p:stCondLst>
                            <p:childTnLst>
                              <p:par>
                                <p:cTn id="2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950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9750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0250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050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0750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10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1250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150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1750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20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2250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2750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13250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1350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3750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40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14250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1450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14750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5250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1550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15750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160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16250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2" grpId="0"/>
      <p:bldP spid="105" grpId="0"/>
      <p:bldP spid="106" grpId="0"/>
      <p:bldP spid="107" grpId="0"/>
      <p:bldP spid="1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Genetic Algorithm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Example</a:t>
            </a:r>
            <a:r>
              <a:rPr lang="zh-CN" altLang="en-US" dirty="0" smtClean="0"/>
              <a:t>：用</a:t>
            </a:r>
            <a:r>
              <a:rPr lang="en-US" altLang="zh-CN" dirty="0" smtClean="0"/>
              <a:t>GA</a:t>
            </a:r>
            <a:r>
              <a:rPr lang="zh-CN" altLang="en-US" dirty="0" smtClean="0"/>
              <a:t>求解</a:t>
            </a:r>
            <a:r>
              <a:rPr lang="en-US" altLang="zh-CN" dirty="0" smtClean="0"/>
              <a:t>TSP</a:t>
            </a:r>
          </a:p>
        </p:txBody>
      </p:sp>
      <p:sp>
        <p:nvSpPr>
          <p:cNvPr id="21508" name="Line 2"/>
          <p:cNvSpPr>
            <a:spLocks noChangeShapeType="1"/>
          </p:cNvSpPr>
          <p:nvPr/>
        </p:nvSpPr>
        <p:spPr bwMode="auto">
          <a:xfrm flipV="1">
            <a:off x="1619250" y="3213100"/>
            <a:ext cx="1368425" cy="13684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9" name="Line 3"/>
          <p:cNvSpPr>
            <a:spLocks noChangeShapeType="1"/>
          </p:cNvSpPr>
          <p:nvPr/>
        </p:nvSpPr>
        <p:spPr bwMode="auto">
          <a:xfrm flipV="1">
            <a:off x="1619250" y="3284538"/>
            <a:ext cx="5184775" cy="1296987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0" name="Line 4"/>
          <p:cNvSpPr>
            <a:spLocks noChangeShapeType="1"/>
          </p:cNvSpPr>
          <p:nvPr/>
        </p:nvSpPr>
        <p:spPr bwMode="auto">
          <a:xfrm>
            <a:off x="1619250" y="4581525"/>
            <a:ext cx="6048375" cy="2159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1" name="Line 5"/>
          <p:cNvSpPr>
            <a:spLocks noChangeShapeType="1"/>
          </p:cNvSpPr>
          <p:nvPr/>
        </p:nvSpPr>
        <p:spPr bwMode="auto">
          <a:xfrm>
            <a:off x="1692275" y="4581525"/>
            <a:ext cx="2447925" cy="863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2" name="Line 6"/>
          <p:cNvSpPr>
            <a:spLocks noChangeShapeType="1"/>
          </p:cNvSpPr>
          <p:nvPr/>
        </p:nvSpPr>
        <p:spPr bwMode="auto">
          <a:xfrm>
            <a:off x="2987675" y="3213100"/>
            <a:ext cx="1152525" cy="2303463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3" name="Line 7"/>
          <p:cNvSpPr>
            <a:spLocks noChangeShapeType="1"/>
          </p:cNvSpPr>
          <p:nvPr/>
        </p:nvSpPr>
        <p:spPr bwMode="auto">
          <a:xfrm>
            <a:off x="2987675" y="3213100"/>
            <a:ext cx="4679950" cy="15843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4" name="Line 8"/>
          <p:cNvSpPr>
            <a:spLocks noChangeShapeType="1"/>
          </p:cNvSpPr>
          <p:nvPr/>
        </p:nvSpPr>
        <p:spPr bwMode="auto">
          <a:xfrm>
            <a:off x="2987675" y="3213100"/>
            <a:ext cx="3744913" cy="71438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5" name="Line 9"/>
          <p:cNvSpPr>
            <a:spLocks noChangeShapeType="1"/>
          </p:cNvSpPr>
          <p:nvPr/>
        </p:nvSpPr>
        <p:spPr bwMode="auto">
          <a:xfrm>
            <a:off x="6804025" y="3284538"/>
            <a:ext cx="863600" cy="1512887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6" name="Line 10"/>
          <p:cNvSpPr>
            <a:spLocks noChangeShapeType="1"/>
          </p:cNvSpPr>
          <p:nvPr/>
        </p:nvSpPr>
        <p:spPr bwMode="auto">
          <a:xfrm flipH="1">
            <a:off x="4140200" y="3284538"/>
            <a:ext cx="2663825" cy="2160587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7" name="Line 11"/>
          <p:cNvSpPr>
            <a:spLocks noChangeShapeType="1"/>
          </p:cNvSpPr>
          <p:nvPr/>
        </p:nvSpPr>
        <p:spPr bwMode="auto">
          <a:xfrm flipH="1">
            <a:off x="4140200" y="4797425"/>
            <a:ext cx="3527425" cy="6477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3484" name="Oval 12"/>
          <p:cNvSpPr>
            <a:spLocks noChangeArrowheads="1"/>
          </p:cNvSpPr>
          <p:nvPr/>
        </p:nvSpPr>
        <p:spPr bwMode="auto">
          <a:xfrm>
            <a:off x="1476375" y="4437063"/>
            <a:ext cx="288925" cy="287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E</a:t>
            </a:r>
          </a:p>
        </p:txBody>
      </p:sp>
      <p:sp>
        <p:nvSpPr>
          <p:cNvPr id="233485" name="Oval 13"/>
          <p:cNvSpPr>
            <a:spLocks noChangeArrowheads="1"/>
          </p:cNvSpPr>
          <p:nvPr/>
        </p:nvSpPr>
        <p:spPr bwMode="auto">
          <a:xfrm>
            <a:off x="2843213" y="3068638"/>
            <a:ext cx="288925" cy="28733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A</a:t>
            </a:r>
          </a:p>
        </p:txBody>
      </p:sp>
      <p:sp>
        <p:nvSpPr>
          <p:cNvPr id="233486" name="Oval 14"/>
          <p:cNvSpPr>
            <a:spLocks noChangeArrowheads="1"/>
          </p:cNvSpPr>
          <p:nvPr/>
        </p:nvSpPr>
        <p:spPr bwMode="auto">
          <a:xfrm>
            <a:off x="3924300" y="5300663"/>
            <a:ext cx="288925" cy="287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D</a:t>
            </a:r>
          </a:p>
        </p:txBody>
      </p:sp>
      <p:sp>
        <p:nvSpPr>
          <p:cNvPr id="233487" name="Oval 15"/>
          <p:cNvSpPr>
            <a:spLocks noChangeArrowheads="1"/>
          </p:cNvSpPr>
          <p:nvPr/>
        </p:nvSpPr>
        <p:spPr bwMode="auto">
          <a:xfrm>
            <a:off x="7524750" y="4652963"/>
            <a:ext cx="288925" cy="287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C</a:t>
            </a:r>
          </a:p>
        </p:txBody>
      </p:sp>
      <p:sp>
        <p:nvSpPr>
          <p:cNvPr id="233488" name="Oval 16"/>
          <p:cNvSpPr>
            <a:spLocks noChangeArrowheads="1"/>
          </p:cNvSpPr>
          <p:nvPr/>
        </p:nvSpPr>
        <p:spPr bwMode="auto">
          <a:xfrm>
            <a:off x="6659563" y="3068638"/>
            <a:ext cx="288925" cy="287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B</a:t>
            </a:r>
          </a:p>
        </p:txBody>
      </p:sp>
      <p:sp>
        <p:nvSpPr>
          <p:cNvPr id="233489" name="Text Box 17"/>
          <p:cNvSpPr txBox="1">
            <a:spLocks noChangeArrowheads="1"/>
          </p:cNvSpPr>
          <p:nvPr/>
        </p:nvSpPr>
        <p:spPr bwMode="auto">
          <a:xfrm>
            <a:off x="4643438" y="2852738"/>
            <a:ext cx="792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100</a:t>
            </a:r>
          </a:p>
        </p:txBody>
      </p:sp>
      <p:sp>
        <p:nvSpPr>
          <p:cNvPr id="233490" name="Text Box 18"/>
          <p:cNvSpPr txBox="1">
            <a:spLocks noChangeArrowheads="1"/>
          </p:cNvSpPr>
          <p:nvPr/>
        </p:nvSpPr>
        <p:spPr bwMode="auto">
          <a:xfrm rot="1168148">
            <a:off x="4067175" y="3357563"/>
            <a:ext cx="792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125</a:t>
            </a:r>
          </a:p>
        </p:txBody>
      </p:sp>
      <p:sp>
        <p:nvSpPr>
          <p:cNvPr id="233491" name="Text Box 19"/>
          <p:cNvSpPr txBox="1">
            <a:spLocks noChangeArrowheads="1"/>
          </p:cNvSpPr>
          <p:nvPr/>
        </p:nvSpPr>
        <p:spPr bwMode="auto">
          <a:xfrm rot="-2699160">
            <a:off x="1835150" y="3500438"/>
            <a:ext cx="792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75</a:t>
            </a:r>
          </a:p>
        </p:txBody>
      </p:sp>
      <p:sp>
        <p:nvSpPr>
          <p:cNvPr id="233492" name="Text Box 20"/>
          <p:cNvSpPr txBox="1">
            <a:spLocks noChangeArrowheads="1"/>
          </p:cNvSpPr>
          <p:nvPr/>
        </p:nvSpPr>
        <p:spPr bwMode="auto">
          <a:xfrm rot="-974453">
            <a:off x="2124075" y="4005263"/>
            <a:ext cx="792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125</a:t>
            </a:r>
          </a:p>
        </p:txBody>
      </p:sp>
      <p:sp>
        <p:nvSpPr>
          <p:cNvPr id="233493" name="Text Box 21"/>
          <p:cNvSpPr txBox="1">
            <a:spLocks noChangeArrowheads="1"/>
          </p:cNvSpPr>
          <p:nvPr/>
        </p:nvSpPr>
        <p:spPr bwMode="auto">
          <a:xfrm rot="3503896">
            <a:off x="3437731" y="4274344"/>
            <a:ext cx="792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100</a:t>
            </a:r>
          </a:p>
        </p:txBody>
      </p:sp>
      <p:sp>
        <p:nvSpPr>
          <p:cNvPr id="233494" name="Text Box 22"/>
          <p:cNvSpPr txBox="1">
            <a:spLocks noChangeArrowheads="1"/>
          </p:cNvSpPr>
          <p:nvPr/>
        </p:nvSpPr>
        <p:spPr bwMode="auto">
          <a:xfrm rot="-500186">
            <a:off x="5292725" y="5229225"/>
            <a:ext cx="792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100</a:t>
            </a:r>
          </a:p>
        </p:txBody>
      </p:sp>
      <p:sp>
        <p:nvSpPr>
          <p:cNvPr id="233495" name="Text Box 23"/>
          <p:cNvSpPr txBox="1">
            <a:spLocks noChangeArrowheads="1"/>
          </p:cNvSpPr>
          <p:nvPr/>
        </p:nvSpPr>
        <p:spPr bwMode="auto">
          <a:xfrm rot="1142258">
            <a:off x="2555875" y="5013325"/>
            <a:ext cx="792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50</a:t>
            </a:r>
          </a:p>
        </p:txBody>
      </p:sp>
      <p:sp>
        <p:nvSpPr>
          <p:cNvPr id="233496" name="Text Box 24"/>
          <p:cNvSpPr txBox="1">
            <a:spLocks noChangeArrowheads="1"/>
          </p:cNvSpPr>
          <p:nvPr/>
        </p:nvSpPr>
        <p:spPr bwMode="auto">
          <a:xfrm rot="221711">
            <a:off x="5580063" y="4365625"/>
            <a:ext cx="792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125</a:t>
            </a:r>
          </a:p>
        </p:txBody>
      </p:sp>
      <p:sp>
        <p:nvSpPr>
          <p:cNvPr id="233497" name="Text Box 25"/>
          <p:cNvSpPr txBox="1">
            <a:spLocks noChangeArrowheads="1"/>
          </p:cNvSpPr>
          <p:nvPr/>
        </p:nvSpPr>
        <p:spPr bwMode="auto">
          <a:xfrm rot="3558094">
            <a:off x="7182645" y="3913981"/>
            <a:ext cx="792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50</a:t>
            </a:r>
          </a:p>
        </p:txBody>
      </p:sp>
      <p:sp>
        <p:nvSpPr>
          <p:cNvPr id="233498" name="Text Box 26"/>
          <p:cNvSpPr txBox="1">
            <a:spLocks noChangeArrowheads="1"/>
          </p:cNvSpPr>
          <p:nvPr/>
        </p:nvSpPr>
        <p:spPr bwMode="auto">
          <a:xfrm rot="-2230515">
            <a:off x="4787900" y="4149725"/>
            <a:ext cx="792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75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Simulated Annealing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5635625" cy="5562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1953</a:t>
            </a:r>
            <a:r>
              <a:rPr lang="zh-CN" altLang="en-US" dirty="0" smtClean="0"/>
              <a:t>年，</a:t>
            </a:r>
            <a:r>
              <a:rPr lang="en-US" altLang="zh-CN" dirty="0" smtClean="0"/>
              <a:t>N. Metropolis</a:t>
            </a:r>
            <a:r>
              <a:rPr lang="zh-CN" altLang="en-US" dirty="0" smtClean="0"/>
              <a:t>提出</a:t>
            </a:r>
          </a:p>
          <a:p>
            <a:pPr eaLnBrk="1" hangingPunct="1">
              <a:defRPr/>
            </a:pPr>
            <a:r>
              <a:rPr lang="en-US" altLang="zh-CN" dirty="0" smtClean="0"/>
              <a:t>1983</a:t>
            </a:r>
            <a:r>
              <a:rPr lang="zh-CN" altLang="en-US" dirty="0" smtClean="0"/>
              <a:t>年，</a:t>
            </a:r>
            <a:r>
              <a:rPr lang="en-US" altLang="zh-CN" dirty="0" smtClean="0"/>
              <a:t>S. Kirkpatrick</a:t>
            </a:r>
            <a:r>
              <a:rPr lang="zh-CN" altLang="en-US" dirty="0" smtClean="0"/>
              <a:t>将其用于组合优化</a:t>
            </a:r>
          </a:p>
          <a:p>
            <a:pPr eaLnBrk="1" hangingPunct="1">
              <a:defRPr/>
            </a:pPr>
            <a:r>
              <a:rPr lang="zh-CN" altLang="en-US" dirty="0" smtClean="0"/>
              <a:t>基本思想：模拟固体物质的退火过程</a:t>
            </a:r>
          </a:p>
          <a:p>
            <a:pPr lvl="1" eaLnBrk="1" hangingPunct="1">
              <a:defRPr/>
            </a:pPr>
            <a:r>
              <a:rPr lang="zh-CN" altLang="en-US" dirty="0" smtClean="0"/>
              <a:t>加温过程</a:t>
            </a:r>
          </a:p>
          <a:p>
            <a:pPr lvl="1" eaLnBrk="1" hangingPunct="1">
              <a:defRPr/>
            </a:pPr>
            <a:r>
              <a:rPr lang="zh-CN" altLang="en-US" dirty="0" smtClean="0"/>
              <a:t>等温过程</a:t>
            </a:r>
          </a:p>
          <a:p>
            <a:pPr lvl="1" eaLnBrk="1" hangingPunct="1">
              <a:defRPr/>
            </a:pPr>
            <a:r>
              <a:rPr lang="zh-CN" altLang="en-US" dirty="0" smtClean="0"/>
              <a:t>冷却过程</a:t>
            </a:r>
          </a:p>
        </p:txBody>
      </p:sp>
      <p:pic>
        <p:nvPicPr>
          <p:cNvPr id="22532" name="Picture 5" descr="餐具退火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644900"/>
            <a:ext cx="2673350" cy="267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6" descr="http://upload.wikimedia.org/wikipedia/commons/5/56/Nicholas_Metropolis_cropped.P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/>
          <a:srcRect t="-1" b="10653"/>
          <a:stretch/>
        </p:blipFill>
        <p:spPr bwMode="auto">
          <a:xfrm>
            <a:off x="6719888" y="849313"/>
            <a:ext cx="1727200" cy="23637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http://www.cs.huji.ac.il/~kirk/SKmugshot.jpg"/>
          <p:cNvPicPr>
            <a:picLocks noChangeAspect="1" noChangeArrowheads="1"/>
          </p:cNvPicPr>
          <p:nvPr/>
        </p:nvPicPr>
        <p:blipFill rotWithShape="1">
          <a:blip r:embed="rId5"/>
          <a:srcRect l="14818" r="10865"/>
          <a:stretch/>
        </p:blipFill>
        <p:spPr bwMode="auto">
          <a:xfrm>
            <a:off x="6719888" y="3795713"/>
            <a:ext cx="1727200" cy="2371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816725" y="3213100"/>
            <a:ext cx="1535113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Metropolis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50050" y="6167438"/>
            <a:ext cx="1601788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Kirkpatrick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Simulated Annealing</a:t>
            </a: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auto">
          <a:xfrm>
            <a:off x="3352800" y="1143000"/>
            <a:ext cx="2166938" cy="447675"/>
          </a:xfrm>
          <a:prstGeom prst="flowChartAlternateProcess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初始化</a:t>
            </a:r>
          </a:p>
        </p:txBody>
      </p:sp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2667000" y="3627438"/>
            <a:ext cx="3581400" cy="411162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由当前状态</a:t>
            </a:r>
            <a:r>
              <a:rPr kumimoji="0" lang="en-US" altLang="zh-CN" sz="2000" b="1" i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s</a:t>
            </a:r>
            <a:r>
              <a:rPr kumimoji="0" lang="en-US" altLang="zh-CN" sz="2000" b="1" i="1" baseline="-25000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产生新状态</a:t>
            </a:r>
            <a:r>
              <a:rPr kumimoji="0" lang="en-US" altLang="zh-CN" sz="2000" b="1" i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s</a:t>
            </a:r>
            <a:r>
              <a:rPr kumimoji="0" lang="en-US" altLang="zh-CN" sz="2000" b="1" i="1" baseline="-25000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j</a:t>
            </a:r>
            <a:endParaRPr lang="en-US" altLang="zh-CN" sz="2000" i="1" baseline="-25000">
              <a:solidFill>
                <a:schemeClr val="accent2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3557" name="AutoShape 10"/>
          <p:cNvSpPr>
            <a:spLocks noChangeArrowheads="1"/>
          </p:cNvSpPr>
          <p:nvPr/>
        </p:nvSpPr>
        <p:spPr bwMode="auto">
          <a:xfrm>
            <a:off x="2609850" y="4389438"/>
            <a:ext cx="3714750" cy="473075"/>
          </a:xfrm>
          <a:prstGeom prst="flowChartDecision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0" bIns="0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接受？</a:t>
            </a:r>
          </a:p>
        </p:txBody>
      </p:sp>
      <p:sp>
        <p:nvSpPr>
          <p:cNvPr id="23558" name="Line 11"/>
          <p:cNvSpPr>
            <a:spLocks noChangeShapeType="1"/>
          </p:cNvSpPr>
          <p:nvPr/>
        </p:nvSpPr>
        <p:spPr bwMode="auto">
          <a:xfrm>
            <a:off x="4467225" y="4887913"/>
            <a:ext cx="0" cy="2476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3559" name="Line 16"/>
          <p:cNvSpPr>
            <a:spLocks noChangeShapeType="1"/>
          </p:cNvSpPr>
          <p:nvPr/>
        </p:nvSpPr>
        <p:spPr bwMode="auto">
          <a:xfrm>
            <a:off x="4467225" y="4024313"/>
            <a:ext cx="0" cy="3841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3560" name="Line 17"/>
          <p:cNvSpPr>
            <a:spLocks noChangeShapeType="1"/>
          </p:cNvSpPr>
          <p:nvPr/>
        </p:nvSpPr>
        <p:spPr bwMode="auto">
          <a:xfrm>
            <a:off x="4467225" y="1590675"/>
            <a:ext cx="0" cy="3238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3561" name="Line 18"/>
          <p:cNvSpPr>
            <a:spLocks noChangeShapeType="1"/>
          </p:cNvSpPr>
          <p:nvPr/>
        </p:nvSpPr>
        <p:spPr bwMode="auto">
          <a:xfrm flipV="1">
            <a:off x="1600200" y="4618038"/>
            <a:ext cx="990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3562" name="Line 20"/>
          <p:cNvSpPr>
            <a:spLocks noChangeShapeType="1"/>
          </p:cNvSpPr>
          <p:nvPr/>
        </p:nvSpPr>
        <p:spPr bwMode="auto">
          <a:xfrm flipH="1" flipV="1">
            <a:off x="4572000" y="2667000"/>
            <a:ext cx="22860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3563" name="Text Box 22"/>
          <p:cNvSpPr txBox="1">
            <a:spLocks noChangeArrowheads="1"/>
          </p:cNvSpPr>
          <p:nvPr/>
        </p:nvSpPr>
        <p:spPr bwMode="auto">
          <a:xfrm>
            <a:off x="4572000" y="4772025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Y</a:t>
            </a:r>
          </a:p>
        </p:txBody>
      </p:sp>
      <p:sp>
        <p:nvSpPr>
          <p:cNvPr id="23564" name="Text Box 23"/>
          <p:cNvSpPr txBox="1">
            <a:spLocks noChangeArrowheads="1"/>
          </p:cNvSpPr>
          <p:nvPr/>
        </p:nvSpPr>
        <p:spPr bwMode="auto">
          <a:xfrm>
            <a:off x="2133600" y="42672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N</a:t>
            </a:r>
          </a:p>
        </p:txBody>
      </p:sp>
      <p:sp>
        <p:nvSpPr>
          <p:cNvPr id="23565" name="AutoShape 24"/>
          <p:cNvSpPr>
            <a:spLocks noChangeArrowheads="1"/>
          </p:cNvSpPr>
          <p:nvPr/>
        </p:nvSpPr>
        <p:spPr bwMode="auto">
          <a:xfrm>
            <a:off x="2609850" y="1905000"/>
            <a:ext cx="3714750" cy="473075"/>
          </a:xfrm>
          <a:prstGeom prst="flowChartDecision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0" bIns="0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算法收敛？</a:t>
            </a:r>
          </a:p>
        </p:txBody>
      </p:sp>
      <p:sp>
        <p:nvSpPr>
          <p:cNvPr id="23566" name="Line 25"/>
          <p:cNvSpPr>
            <a:spLocks noChangeShapeType="1"/>
          </p:cNvSpPr>
          <p:nvPr/>
        </p:nvSpPr>
        <p:spPr bwMode="auto">
          <a:xfrm>
            <a:off x="6324600" y="2133600"/>
            <a:ext cx="45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3567" name="Text Box 26"/>
          <p:cNvSpPr txBox="1">
            <a:spLocks noChangeArrowheads="1"/>
          </p:cNvSpPr>
          <p:nvPr/>
        </p:nvSpPr>
        <p:spPr bwMode="auto">
          <a:xfrm>
            <a:off x="6248400" y="17526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Y</a:t>
            </a:r>
          </a:p>
        </p:txBody>
      </p:sp>
      <p:sp>
        <p:nvSpPr>
          <p:cNvPr id="23568" name="Text Box 27"/>
          <p:cNvSpPr txBox="1">
            <a:spLocks noChangeArrowheads="1"/>
          </p:cNvSpPr>
          <p:nvPr/>
        </p:nvSpPr>
        <p:spPr bwMode="auto">
          <a:xfrm>
            <a:off x="4114800" y="22860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N</a:t>
            </a:r>
          </a:p>
        </p:txBody>
      </p:sp>
      <p:sp>
        <p:nvSpPr>
          <p:cNvPr id="23569" name="AutoShape 29"/>
          <p:cNvSpPr>
            <a:spLocks noChangeArrowheads="1"/>
          </p:cNvSpPr>
          <p:nvPr/>
        </p:nvSpPr>
        <p:spPr bwMode="auto">
          <a:xfrm>
            <a:off x="6781800" y="1828800"/>
            <a:ext cx="1905000" cy="523875"/>
          </a:xfrm>
          <a:prstGeom prst="flowChartAlternateProcess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输出搜索结果</a:t>
            </a:r>
          </a:p>
        </p:txBody>
      </p:sp>
      <p:sp>
        <p:nvSpPr>
          <p:cNvPr id="23570" name="Line 30"/>
          <p:cNvSpPr>
            <a:spLocks noChangeShapeType="1"/>
          </p:cNvSpPr>
          <p:nvPr/>
        </p:nvSpPr>
        <p:spPr bwMode="auto">
          <a:xfrm>
            <a:off x="4495800" y="2362200"/>
            <a:ext cx="0" cy="4572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3571" name="AutoShape 31"/>
          <p:cNvSpPr>
            <a:spLocks noChangeArrowheads="1"/>
          </p:cNvSpPr>
          <p:nvPr/>
        </p:nvSpPr>
        <p:spPr bwMode="auto">
          <a:xfrm>
            <a:off x="2609850" y="2849563"/>
            <a:ext cx="3714750" cy="473075"/>
          </a:xfrm>
          <a:prstGeom prst="flowChartDecision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0" bIns="0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稳定？</a:t>
            </a:r>
          </a:p>
        </p:txBody>
      </p:sp>
      <p:sp>
        <p:nvSpPr>
          <p:cNvPr id="23572" name="Text Box 32"/>
          <p:cNvSpPr txBox="1">
            <a:spLocks noChangeArrowheads="1"/>
          </p:cNvSpPr>
          <p:nvPr/>
        </p:nvSpPr>
        <p:spPr bwMode="auto">
          <a:xfrm>
            <a:off x="4572000" y="3246438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N</a:t>
            </a:r>
          </a:p>
        </p:txBody>
      </p:sp>
      <p:sp>
        <p:nvSpPr>
          <p:cNvPr id="23573" name="Line 33"/>
          <p:cNvSpPr>
            <a:spLocks noChangeShapeType="1"/>
          </p:cNvSpPr>
          <p:nvPr/>
        </p:nvSpPr>
        <p:spPr bwMode="auto">
          <a:xfrm>
            <a:off x="4495800" y="3322638"/>
            <a:ext cx="0" cy="3238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3574" name="Line 34"/>
          <p:cNvSpPr>
            <a:spLocks noChangeShapeType="1"/>
          </p:cNvSpPr>
          <p:nvPr/>
        </p:nvSpPr>
        <p:spPr bwMode="auto">
          <a:xfrm>
            <a:off x="1676400" y="2133600"/>
            <a:ext cx="88582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3575" name="Text Box 35"/>
          <p:cNvSpPr txBox="1">
            <a:spLocks noChangeArrowheads="1"/>
          </p:cNvSpPr>
          <p:nvPr/>
        </p:nvSpPr>
        <p:spPr bwMode="auto">
          <a:xfrm>
            <a:off x="1219200" y="2941638"/>
            <a:ext cx="914400" cy="411162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降温</a:t>
            </a:r>
          </a:p>
        </p:txBody>
      </p:sp>
      <p:sp>
        <p:nvSpPr>
          <p:cNvPr id="23576" name="Line 36"/>
          <p:cNvSpPr>
            <a:spLocks noChangeShapeType="1"/>
          </p:cNvSpPr>
          <p:nvPr/>
        </p:nvSpPr>
        <p:spPr bwMode="auto">
          <a:xfrm flipH="1">
            <a:off x="2133600" y="3094038"/>
            <a:ext cx="45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3577" name="Line 37"/>
          <p:cNvSpPr>
            <a:spLocks noChangeShapeType="1"/>
          </p:cNvSpPr>
          <p:nvPr/>
        </p:nvSpPr>
        <p:spPr bwMode="auto">
          <a:xfrm flipV="1">
            <a:off x="1676400" y="2133600"/>
            <a:ext cx="0" cy="762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3578" name="Text Box 38"/>
          <p:cNvSpPr txBox="1">
            <a:spLocks noChangeArrowheads="1"/>
          </p:cNvSpPr>
          <p:nvPr/>
        </p:nvSpPr>
        <p:spPr bwMode="auto">
          <a:xfrm>
            <a:off x="2133600" y="2713038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Y</a:t>
            </a:r>
          </a:p>
        </p:txBody>
      </p:sp>
      <p:sp>
        <p:nvSpPr>
          <p:cNvPr id="23579" name="Text Box 39"/>
          <p:cNvSpPr txBox="1">
            <a:spLocks noChangeArrowheads="1"/>
          </p:cNvSpPr>
          <p:nvPr/>
        </p:nvSpPr>
        <p:spPr bwMode="auto">
          <a:xfrm>
            <a:off x="3810000" y="5151438"/>
            <a:ext cx="1219200" cy="411162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令</a:t>
            </a:r>
            <a:r>
              <a:rPr lang="en-US" altLang="zh-CN" sz="2000" b="1" i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s</a:t>
            </a:r>
            <a:r>
              <a:rPr lang="en-US" altLang="zh-CN" sz="2000" b="1" i="1" baseline="-25000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lang="en-US" altLang="zh-CN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=</a:t>
            </a:r>
            <a:r>
              <a:rPr lang="en-US" altLang="zh-CN" sz="2000" b="1" i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s</a:t>
            </a:r>
            <a:r>
              <a:rPr lang="en-US" altLang="zh-CN" sz="2000" b="1" i="1" baseline="-25000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j</a:t>
            </a:r>
          </a:p>
        </p:txBody>
      </p:sp>
      <p:sp>
        <p:nvSpPr>
          <p:cNvPr id="23580" name="Line 40"/>
          <p:cNvSpPr>
            <a:spLocks noChangeShapeType="1"/>
          </p:cNvSpPr>
          <p:nvPr/>
        </p:nvSpPr>
        <p:spPr bwMode="auto">
          <a:xfrm>
            <a:off x="1600200" y="4618038"/>
            <a:ext cx="0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3581" name="Text Box 41"/>
          <p:cNvSpPr txBox="1">
            <a:spLocks noChangeArrowheads="1"/>
          </p:cNvSpPr>
          <p:nvPr/>
        </p:nvSpPr>
        <p:spPr bwMode="auto">
          <a:xfrm>
            <a:off x="1066800" y="5121275"/>
            <a:ext cx="1219200" cy="411163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保持</a:t>
            </a:r>
            <a:r>
              <a:rPr lang="en-US" altLang="zh-CN" sz="2000" b="1" i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s</a:t>
            </a:r>
            <a:r>
              <a:rPr lang="en-US" altLang="zh-CN" sz="2000" b="1" i="1" baseline="-25000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i</a:t>
            </a:r>
          </a:p>
        </p:txBody>
      </p:sp>
      <p:sp>
        <p:nvSpPr>
          <p:cNvPr id="23582" name="Line 42"/>
          <p:cNvSpPr>
            <a:spLocks noChangeShapeType="1"/>
          </p:cNvSpPr>
          <p:nvPr/>
        </p:nvSpPr>
        <p:spPr bwMode="auto">
          <a:xfrm flipV="1">
            <a:off x="6858000" y="2667000"/>
            <a:ext cx="0" cy="3276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3583" name="Line 43"/>
          <p:cNvSpPr>
            <a:spLocks noChangeShapeType="1"/>
          </p:cNvSpPr>
          <p:nvPr/>
        </p:nvSpPr>
        <p:spPr bwMode="auto">
          <a:xfrm flipH="1">
            <a:off x="1600200" y="5943600"/>
            <a:ext cx="5257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3584" name="Line 44"/>
          <p:cNvSpPr>
            <a:spLocks noChangeShapeType="1"/>
          </p:cNvSpPr>
          <p:nvPr/>
        </p:nvSpPr>
        <p:spPr bwMode="auto">
          <a:xfrm>
            <a:off x="4419600" y="55626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3585" name="Line 45"/>
          <p:cNvSpPr>
            <a:spLocks noChangeShapeType="1"/>
          </p:cNvSpPr>
          <p:nvPr/>
        </p:nvSpPr>
        <p:spPr bwMode="auto">
          <a:xfrm>
            <a:off x="1600200" y="55626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16113" name="AutoShape 49"/>
          <p:cNvSpPr>
            <a:spLocks noChangeArrowheads="1"/>
          </p:cNvSpPr>
          <p:nvPr/>
        </p:nvSpPr>
        <p:spPr bwMode="auto">
          <a:xfrm>
            <a:off x="3886200" y="2514600"/>
            <a:ext cx="5105400" cy="990600"/>
          </a:xfrm>
          <a:prstGeom prst="wedgeRectCallout">
            <a:avLst>
              <a:gd name="adj1" fmla="val -37250"/>
              <a:gd name="adj2" fmla="val 14230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Metropolis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接受准则：</a:t>
            </a:r>
          </a:p>
          <a:p>
            <a:pPr algn="ctr">
              <a:defRPr/>
            </a:pP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Min{1, </a:t>
            </a:r>
            <a:r>
              <a:rPr lang="en-US" altLang="zh-CN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exp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[-(E(</a:t>
            </a:r>
            <a:r>
              <a:rPr lang="en-US" altLang="zh-CN" sz="20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</a:t>
            </a:r>
            <a:r>
              <a:rPr lang="en-US" altLang="zh-CN" sz="2000" b="1" i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)-E(</a:t>
            </a:r>
            <a:r>
              <a:rPr lang="en-US" altLang="zh-CN" sz="20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</a:t>
            </a:r>
            <a:r>
              <a:rPr lang="en-US" altLang="zh-CN" sz="2000" b="1" i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))/</a:t>
            </a:r>
            <a:r>
              <a:rPr lang="en-US" altLang="zh-CN" sz="20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lang="en-US" altLang="zh-CN" sz="2000" b="1" i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]}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random[0,1]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113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Simulated Annealing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模拟退火算法以概率</a:t>
            </a:r>
            <a:r>
              <a:rPr lang="en-US" altLang="zh-CN" smtClean="0"/>
              <a:t>1</a:t>
            </a:r>
            <a:r>
              <a:rPr lang="zh-CN" altLang="en-US" smtClean="0"/>
              <a:t>搜索到最优解，至少需要以下</a:t>
            </a:r>
            <a:r>
              <a:rPr lang="en-US" altLang="zh-CN" smtClean="0"/>
              <a:t>3</a:t>
            </a:r>
            <a:r>
              <a:rPr lang="zh-CN" altLang="en-US" smtClean="0"/>
              <a:t>个条件：</a:t>
            </a:r>
          </a:p>
          <a:p>
            <a:pPr lvl="1" eaLnBrk="1" hangingPunct="1">
              <a:defRPr/>
            </a:pPr>
            <a:r>
              <a:rPr lang="zh-CN" altLang="en-US" smtClean="0"/>
              <a:t>初始温度必须足够高</a:t>
            </a:r>
          </a:p>
          <a:p>
            <a:pPr lvl="1" eaLnBrk="1" hangingPunct="1">
              <a:defRPr/>
            </a:pPr>
            <a:r>
              <a:rPr lang="zh-CN" altLang="en-US" smtClean="0"/>
              <a:t>状态交换必须足够充分</a:t>
            </a:r>
          </a:p>
          <a:p>
            <a:pPr lvl="1" eaLnBrk="1" hangingPunct="1">
              <a:defRPr/>
            </a:pPr>
            <a:r>
              <a:rPr lang="zh-CN" altLang="en-US" smtClean="0"/>
              <a:t>温度的下降必须足够缓慢</a:t>
            </a:r>
          </a:p>
        </p:txBody>
      </p:sp>
      <p:pic>
        <p:nvPicPr>
          <p:cNvPr id="24580" name="Picture 3" descr="2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3752850"/>
            <a:ext cx="46291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299450" cy="55626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群集智能</a:t>
            </a:r>
          </a:p>
          <a:p>
            <a:pPr lvl="1" eaLnBrk="1" hangingPunct="1">
              <a:defRPr/>
            </a:pPr>
            <a:r>
              <a:rPr lang="en-US" altLang="zh-CN" sz="2400" smtClean="0"/>
              <a:t>Ant Colony Optimization</a:t>
            </a:r>
            <a:r>
              <a:rPr lang="zh-CN" altLang="en-US" sz="2400" smtClean="0"/>
              <a:t>（蚁群优化，</a:t>
            </a:r>
            <a:r>
              <a:rPr lang="en-US" altLang="zh-CN" sz="2400" smtClean="0"/>
              <a:t>ACO</a:t>
            </a:r>
            <a:r>
              <a:rPr lang="zh-CN" altLang="en-US" sz="2400" smtClean="0"/>
              <a:t>）</a:t>
            </a:r>
          </a:p>
          <a:p>
            <a:pPr lvl="1" eaLnBrk="1" hangingPunct="1">
              <a:defRPr/>
            </a:pPr>
            <a:r>
              <a:rPr lang="en-US" altLang="zh-CN" sz="2400" smtClean="0"/>
              <a:t>Particle Swarm Optimization</a:t>
            </a:r>
            <a:r>
              <a:rPr lang="zh-CN" altLang="en-US" sz="2400" smtClean="0"/>
              <a:t>（粒子群优化，</a:t>
            </a:r>
            <a:r>
              <a:rPr lang="en-US" altLang="zh-CN" sz="2400" smtClean="0"/>
              <a:t>PSO</a:t>
            </a:r>
            <a:r>
              <a:rPr lang="zh-CN" altLang="en-US" sz="2400" smtClean="0"/>
              <a:t>）</a:t>
            </a:r>
          </a:p>
          <a:p>
            <a:pPr eaLnBrk="1" hangingPunct="1">
              <a:defRPr/>
            </a:pPr>
            <a:endParaRPr lang="zh-CN" altLang="en-US" sz="2800" smtClean="0"/>
          </a:p>
          <a:p>
            <a:pPr eaLnBrk="1" hangingPunct="1">
              <a:defRPr/>
            </a:pPr>
            <a:endParaRPr lang="zh-CN" altLang="en-US" smtClean="0"/>
          </a:p>
          <a:p>
            <a:pPr eaLnBrk="1" hangingPunct="1">
              <a:defRPr/>
            </a:pPr>
            <a:endParaRPr lang="zh-CN" altLang="en-US" smtClean="0"/>
          </a:p>
          <a:p>
            <a:pPr eaLnBrk="1" hangingPunct="1">
              <a:defRPr/>
            </a:pPr>
            <a:endParaRPr lang="zh-CN" altLang="en-US" smtClean="0"/>
          </a:p>
          <a:p>
            <a:pPr eaLnBrk="1" hangingPunct="1">
              <a:defRPr/>
            </a:pPr>
            <a:endParaRPr lang="zh-CN" altLang="en-US" smtClean="0"/>
          </a:p>
          <a:p>
            <a:pPr eaLnBrk="1" hangingPunct="1">
              <a:defRPr/>
            </a:pPr>
            <a:endParaRPr lang="zh-CN" altLang="en-US" smtClean="0"/>
          </a:p>
          <a:p>
            <a:pPr eaLnBrk="1" hangingPunct="1">
              <a:defRPr/>
            </a:pPr>
            <a:r>
              <a:rPr lang="zh-CN" altLang="en-US" smtClean="0"/>
              <a:t>群集智能是新型的进化计算方法</a:t>
            </a:r>
          </a:p>
        </p:txBody>
      </p:sp>
      <p:pic>
        <p:nvPicPr>
          <p:cNvPr id="25603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420938"/>
            <a:ext cx="7239000" cy="347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Swarm Intelligence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Ant Colony Optimization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1991</a:t>
            </a:r>
            <a:r>
              <a:rPr lang="zh-CN" altLang="en-US" smtClean="0"/>
              <a:t>年，意大利学者</a:t>
            </a:r>
            <a:br>
              <a:rPr lang="zh-CN" altLang="en-US" smtClean="0"/>
            </a:br>
            <a:r>
              <a:rPr lang="en-US" altLang="zh-CN" smtClean="0"/>
              <a:t>M. Dorigo</a:t>
            </a:r>
            <a:r>
              <a:rPr lang="zh-CN" altLang="en-US" smtClean="0"/>
              <a:t>等人受蚂蚁</a:t>
            </a:r>
            <a:br>
              <a:rPr lang="zh-CN" altLang="en-US" smtClean="0"/>
            </a:br>
            <a:r>
              <a:rPr lang="zh-CN" altLang="en-US" smtClean="0"/>
              <a:t>觅食现象启发而提出</a:t>
            </a:r>
          </a:p>
          <a:p>
            <a:pPr eaLnBrk="1" hangingPunct="1">
              <a:defRPr/>
            </a:pPr>
            <a:endParaRPr lang="zh-CN" altLang="en-US" smtClean="0"/>
          </a:p>
          <a:p>
            <a:pPr eaLnBrk="1" hangingPunct="1">
              <a:defRPr/>
            </a:pPr>
            <a:r>
              <a:rPr lang="zh-CN" altLang="en-US" smtClean="0"/>
              <a:t>核心概念</a:t>
            </a:r>
          </a:p>
          <a:p>
            <a:pPr lvl="1" eaLnBrk="1" hangingPunct="1">
              <a:defRPr/>
            </a:pPr>
            <a:r>
              <a:rPr lang="zh-CN" altLang="en-US" smtClean="0"/>
              <a:t>信息素（</a:t>
            </a:r>
            <a:r>
              <a:rPr lang="en-US" altLang="zh-CN" smtClean="0"/>
              <a:t>pheromone</a:t>
            </a:r>
            <a:r>
              <a:rPr lang="zh-CN" altLang="en-US" smtClean="0"/>
              <a:t>）</a:t>
            </a:r>
          </a:p>
          <a:p>
            <a:pPr lvl="1" eaLnBrk="1" hangingPunct="1">
              <a:defRPr/>
            </a:pPr>
            <a:r>
              <a:rPr lang="zh-CN" altLang="en-US" smtClean="0"/>
              <a:t>信息正反馈</a:t>
            </a:r>
          </a:p>
        </p:txBody>
      </p:sp>
      <p:pic>
        <p:nvPicPr>
          <p:cNvPr id="24580" name="Picture 4" descr="Dori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524000"/>
            <a:ext cx="2566988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Ant Colony Optimization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蚂蚁群体行为的典型特征</a:t>
            </a:r>
          </a:p>
          <a:p>
            <a:pPr lvl="1" eaLnBrk="1" hangingPunct="1">
              <a:defRPr/>
            </a:pPr>
            <a:r>
              <a:rPr lang="zh-CN" altLang="en-US" smtClean="0"/>
              <a:t>小范围感知环境（信息素）</a:t>
            </a:r>
          </a:p>
          <a:p>
            <a:pPr lvl="1" eaLnBrk="1" hangingPunct="1">
              <a:defRPr/>
            </a:pPr>
            <a:r>
              <a:rPr lang="zh-CN" altLang="en-US" smtClean="0"/>
              <a:t>向环境释放信息素</a:t>
            </a:r>
          </a:p>
          <a:p>
            <a:pPr lvl="1" eaLnBrk="1" hangingPunct="1">
              <a:defRPr/>
            </a:pPr>
            <a:r>
              <a:rPr lang="zh-CN" altLang="en-US" smtClean="0"/>
              <a:t>信息素随时间推移而挥发</a:t>
            </a:r>
          </a:p>
        </p:txBody>
      </p:sp>
      <p:pic>
        <p:nvPicPr>
          <p:cNvPr id="25604" name="Picture 3" descr="alice_a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429000"/>
            <a:ext cx="3810000" cy="28575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 descr="ants"/>
          <p:cNvPicPr>
            <a:picLocks noChangeAspect="1" noChangeArrowheads="1"/>
          </p:cNvPicPr>
          <p:nvPr/>
        </p:nvPicPr>
        <p:blipFill>
          <a:blip r:embed="rId2">
            <a:lum brigh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3"/>
          <a:stretch>
            <a:fillRect/>
          </a:stretch>
        </p:blipFill>
        <p:spPr bwMode="auto">
          <a:xfrm>
            <a:off x="3597275" y="1341438"/>
            <a:ext cx="5491163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Ant Colony Optimization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800" dirty="0" smtClean="0"/>
              <a:t>ACO</a:t>
            </a:r>
            <a:r>
              <a:rPr lang="zh-CN" altLang="en-US" sz="2800" dirty="0" smtClean="0"/>
              <a:t>求解过程可描述为蚂蚁在图</a:t>
            </a:r>
            <a:r>
              <a:rPr lang="en-US" altLang="zh-CN" sz="2800" i="1" dirty="0" smtClean="0"/>
              <a:t>G</a:t>
            </a:r>
            <a:r>
              <a:rPr lang="en-US" altLang="zh-CN" sz="2800" dirty="0" smtClean="0"/>
              <a:t>=(</a:t>
            </a:r>
            <a:r>
              <a:rPr lang="en-US" altLang="zh-CN" sz="2800" i="1" dirty="0" smtClean="0"/>
              <a:t>C</a:t>
            </a:r>
            <a:r>
              <a:rPr lang="en-US" altLang="zh-CN" sz="2800" dirty="0" smtClean="0"/>
              <a:t>, </a:t>
            </a:r>
            <a:r>
              <a:rPr lang="en-US" altLang="zh-CN" sz="2800" i="1" dirty="0" smtClean="0"/>
              <a:t>L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上的移动</a:t>
            </a:r>
          </a:p>
          <a:p>
            <a:pPr lvl="1" eaLnBrk="1" hangingPunct="1">
              <a:defRPr/>
            </a:pPr>
            <a:endParaRPr lang="zh-CN" altLang="en-US" sz="2400" i="1" dirty="0" smtClean="0"/>
          </a:p>
          <a:p>
            <a:pPr lvl="1" eaLnBrk="1" hangingPunct="1">
              <a:defRPr/>
            </a:pPr>
            <a:r>
              <a:rPr lang="en-US" altLang="zh-CN" sz="2000" i="1" dirty="0" smtClean="0"/>
              <a:t>C = </a:t>
            </a:r>
            <a:r>
              <a:rPr lang="en-US" altLang="zh-CN" sz="2000" dirty="0" smtClean="0"/>
              <a:t>{</a:t>
            </a:r>
            <a:r>
              <a:rPr lang="en-US" altLang="zh-CN" sz="2000" i="1" dirty="0" smtClean="0"/>
              <a:t> c</a:t>
            </a:r>
            <a:r>
              <a:rPr lang="en-US" altLang="zh-CN" sz="2000" baseline="-25000" dirty="0" smtClean="0"/>
              <a:t>1</a:t>
            </a:r>
            <a:r>
              <a:rPr lang="en-US" altLang="zh-CN" sz="2000" i="1" dirty="0" smtClean="0"/>
              <a:t>, c</a:t>
            </a:r>
            <a:r>
              <a:rPr lang="en-US" altLang="zh-CN" sz="2000" baseline="-25000" dirty="0" smtClean="0"/>
              <a:t>2</a:t>
            </a:r>
            <a:r>
              <a:rPr lang="en-US" altLang="zh-CN" sz="2000" i="1" dirty="0" smtClean="0"/>
              <a:t>, …, </a:t>
            </a:r>
            <a:r>
              <a:rPr lang="en-US" altLang="zh-CN" sz="2000" i="1" dirty="0" err="1" smtClean="0"/>
              <a:t>c</a:t>
            </a:r>
            <a:r>
              <a:rPr lang="en-US" altLang="zh-CN" sz="2000" i="1" baseline="-25000" dirty="0" err="1" smtClean="0"/>
              <a:t>N</a:t>
            </a:r>
            <a:r>
              <a:rPr lang="en-US" altLang="zh-CN" sz="2000" dirty="0" smtClean="0"/>
              <a:t>}</a:t>
            </a:r>
            <a:r>
              <a:rPr lang="en-US" altLang="zh-CN" sz="2000" i="1" dirty="0" smtClean="0"/>
              <a:t> </a:t>
            </a:r>
            <a:r>
              <a:rPr lang="zh-CN" altLang="en-US" sz="2000" dirty="0" smtClean="0">
                <a:latin typeface="仿宋_GB2312" pitchFamily="49" charset="-122"/>
              </a:rPr>
              <a:t>为节点集</a:t>
            </a:r>
          </a:p>
          <a:p>
            <a:pPr lvl="1" eaLnBrk="1" hangingPunct="1">
              <a:defRPr/>
            </a:pPr>
            <a:r>
              <a:rPr lang="en-US" altLang="zh-CN" sz="2000" i="1" dirty="0" smtClean="0"/>
              <a:t>L = </a:t>
            </a:r>
            <a:r>
              <a:rPr lang="en-US" altLang="zh-CN" sz="2000" dirty="0" smtClean="0"/>
              <a:t>{</a:t>
            </a:r>
            <a:r>
              <a:rPr lang="en-US" altLang="zh-CN" sz="2000" i="1" dirty="0" smtClean="0"/>
              <a:t> ( i , j) | i , j = </a:t>
            </a:r>
            <a:r>
              <a:rPr lang="en-US" altLang="zh-CN" sz="2000" dirty="0" smtClean="0"/>
              <a:t>1 </a:t>
            </a:r>
            <a:r>
              <a:rPr lang="en-US" altLang="zh-CN" sz="2000" i="1" dirty="0" smtClean="0"/>
              <a:t>,</a:t>
            </a:r>
            <a:r>
              <a:rPr lang="en-US" altLang="zh-CN" sz="2000" dirty="0" smtClean="0"/>
              <a:t>2 </a:t>
            </a:r>
            <a:r>
              <a:rPr lang="en-US" altLang="zh-CN" sz="2000" i="1" dirty="0" smtClean="0"/>
              <a:t>, </a:t>
            </a:r>
            <a:r>
              <a:rPr lang="en-US" altLang="zh-CN" sz="2000" dirty="0" smtClean="0">
                <a:latin typeface="仿宋_GB2312" pitchFamily="49" charset="-122"/>
              </a:rPr>
              <a:t>.</a:t>
            </a:r>
            <a:r>
              <a:rPr lang="en-US" altLang="zh-CN" sz="2000" i="1" dirty="0" smtClean="0"/>
              <a:t>, N , i </a:t>
            </a:r>
            <a:r>
              <a:rPr lang="en-US" altLang="zh-CN" sz="2000" dirty="0" smtClean="0">
                <a:latin typeface="仿宋_GB2312" pitchFamily="49" charset="-122"/>
              </a:rPr>
              <a:t>≠</a:t>
            </a:r>
            <a:r>
              <a:rPr lang="en-US" altLang="zh-CN" sz="2000" i="1" dirty="0" smtClean="0"/>
              <a:t>j</a:t>
            </a:r>
            <a:r>
              <a:rPr lang="en-US" altLang="zh-CN" sz="2000" dirty="0" smtClean="0"/>
              <a:t>}</a:t>
            </a:r>
            <a:r>
              <a:rPr lang="en-US" altLang="zh-CN" sz="2000" i="1" dirty="0" smtClean="0"/>
              <a:t> </a:t>
            </a:r>
            <a:r>
              <a:rPr lang="zh-CN" altLang="en-US" sz="2000" dirty="0" smtClean="0">
                <a:latin typeface="仿宋_GB2312" pitchFamily="49" charset="-122"/>
              </a:rPr>
              <a:t>为边集</a:t>
            </a:r>
          </a:p>
          <a:p>
            <a:pPr lvl="1" eaLnBrk="1" hangingPunct="1">
              <a:defRPr/>
            </a:pPr>
            <a:r>
              <a:rPr lang="zh-CN" altLang="en-US" sz="2000" dirty="0" smtClean="0">
                <a:latin typeface="仿宋_GB2312" pitchFamily="49" charset="-122"/>
              </a:rPr>
              <a:t>用</a:t>
            </a:r>
            <a:r>
              <a:rPr lang="en-US" altLang="zh-CN" sz="2000" i="1" dirty="0" err="1" smtClean="0">
                <a:latin typeface="仿宋_GB2312" pitchFamily="49" charset="-122"/>
              </a:rPr>
              <a:t>τ</a:t>
            </a:r>
            <a:r>
              <a:rPr lang="en-US" altLang="zh-CN" sz="2000" i="1" baseline="-25000" dirty="0" err="1" smtClean="0"/>
              <a:t>ij</a:t>
            </a:r>
            <a:r>
              <a:rPr lang="en-US" altLang="zh-CN" sz="2000" i="1" dirty="0" smtClean="0"/>
              <a:t> </a:t>
            </a:r>
            <a:r>
              <a:rPr lang="zh-CN" altLang="en-US" sz="2000" dirty="0" smtClean="0">
                <a:latin typeface="仿宋_GB2312" pitchFamily="49" charset="-122"/>
              </a:rPr>
              <a:t>表示</a:t>
            </a:r>
            <a:r>
              <a:rPr lang="en-US" altLang="zh-CN" sz="2000" i="1" dirty="0" err="1" smtClean="0">
                <a:latin typeface="仿宋_GB2312" pitchFamily="49" charset="-122"/>
              </a:rPr>
              <a:t>L</a:t>
            </a:r>
            <a:r>
              <a:rPr lang="en-US" altLang="zh-CN" sz="2000" i="1" baseline="-25000" dirty="0" err="1" smtClean="0">
                <a:latin typeface="仿宋_GB2312" pitchFamily="49" charset="-122"/>
              </a:rPr>
              <a:t>ij</a:t>
            </a:r>
            <a:r>
              <a:rPr lang="zh-CN" altLang="en-US" sz="2000" dirty="0" smtClean="0">
                <a:latin typeface="仿宋_GB2312" pitchFamily="49" charset="-122"/>
              </a:rPr>
              <a:t>上的信息素浓度</a:t>
            </a:r>
          </a:p>
          <a:p>
            <a:pPr lvl="1" eaLnBrk="1" hangingPunct="1">
              <a:defRPr/>
            </a:pPr>
            <a:r>
              <a:rPr lang="zh-CN" altLang="en-US" sz="2000" dirty="0" smtClean="0">
                <a:latin typeface="仿宋_GB2312" pitchFamily="49" charset="-122"/>
              </a:rPr>
              <a:t>蚂蚁从某一节点开始</a:t>
            </a:r>
            <a:r>
              <a:rPr lang="en-US" altLang="zh-CN" sz="2000" i="1" dirty="0" smtClean="0"/>
              <a:t>, </a:t>
            </a:r>
            <a:r>
              <a:rPr lang="zh-CN" altLang="en-US" sz="2000" dirty="0" smtClean="0">
                <a:latin typeface="仿宋_GB2312" pitchFamily="49" charset="-122"/>
              </a:rPr>
              <a:t>根据</a:t>
            </a:r>
            <a:r>
              <a:rPr lang="en-US" altLang="zh-CN" sz="2000" i="1" dirty="0" err="1" smtClean="0">
                <a:latin typeface="仿宋_GB2312" pitchFamily="49" charset="-122"/>
              </a:rPr>
              <a:t>τ</a:t>
            </a:r>
            <a:r>
              <a:rPr lang="en-US" altLang="zh-CN" sz="2000" i="1" baseline="-25000" dirty="0" err="1" smtClean="0"/>
              <a:t>ij</a:t>
            </a:r>
            <a:r>
              <a:rPr lang="en-US" altLang="zh-CN" sz="2000" i="1" dirty="0" smtClean="0"/>
              <a:t> </a:t>
            </a:r>
            <a:r>
              <a:rPr lang="zh-CN" altLang="en-US" sz="2000" dirty="0" smtClean="0">
                <a:latin typeface="仿宋_GB2312" pitchFamily="49" charset="-122"/>
              </a:rPr>
              <a:t>等信息</a:t>
            </a:r>
            <a:r>
              <a:rPr lang="en-US" altLang="zh-CN" sz="2000" i="1" dirty="0" smtClean="0"/>
              <a:t>, </a:t>
            </a:r>
            <a:r>
              <a:rPr lang="zh-CN" altLang="en-US" sz="2000" dirty="0" smtClean="0">
                <a:latin typeface="仿宋_GB2312" pitchFamily="49" charset="-122"/>
              </a:rPr>
              <a:t>按一定策略选择</a:t>
            </a:r>
            <a:br>
              <a:rPr lang="zh-CN" altLang="en-US" sz="2000" dirty="0" smtClean="0">
                <a:latin typeface="仿宋_GB2312" pitchFamily="49" charset="-122"/>
              </a:rPr>
            </a:br>
            <a:r>
              <a:rPr lang="zh-CN" altLang="en-US" sz="2000" dirty="0" smtClean="0">
                <a:latin typeface="仿宋_GB2312" pitchFamily="49" charset="-122"/>
              </a:rPr>
              <a:t>下一节点</a:t>
            </a:r>
            <a:r>
              <a:rPr lang="en-US" altLang="zh-CN" sz="2000" i="1" dirty="0" smtClean="0"/>
              <a:t>, </a:t>
            </a:r>
            <a:r>
              <a:rPr lang="zh-CN" altLang="en-US" sz="2000" dirty="0" smtClean="0">
                <a:latin typeface="仿宋_GB2312" pitchFamily="49" charset="-122"/>
              </a:rPr>
              <a:t>直至达到一个完整解状态</a:t>
            </a:r>
          </a:p>
          <a:p>
            <a:pPr lvl="1" eaLnBrk="1" hangingPunct="1">
              <a:defRPr/>
            </a:pPr>
            <a:r>
              <a:rPr lang="zh-CN" altLang="en-US" sz="2000" dirty="0" smtClean="0">
                <a:latin typeface="仿宋_GB2312" pitchFamily="49" charset="-122"/>
              </a:rPr>
              <a:t>蚂蚁在转移过程中同步或延迟地对其所经过边的信息素浓度</a:t>
            </a:r>
            <a:br>
              <a:rPr lang="zh-CN" altLang="en-US" sz="2000" dirty="0" smtClean="0">
                <a:latin typeface="仿宋_GB2312" pitchFamily="49" charset="-122"/>
              </a:rPr>
            </a:br>
            <a:r>
              <a:rPr lang="zh-CN" altLang="en-US" sz="2000" dirty="0" smtClean="0">
                <a:latin typeface="仿宋_GB2312" pitchFamily="49" charset="-122"/>
              </a:rPr>
              <a:t>进行更新</a:t>
            </a:r>
            <a:r>
              <a:rPr lang="en-US" altLang="zh-CN" sz="2000" i="1" dirty="0" smtClean="0"/>
              <a:t>, </a:t>
            </a:r>
            <a:r>
              <a:rPr lang="zh-CN" altLang="en-US" sz="2000" dirty="0" smtClean="0">
                <a:latin typeface="仿宋_GB2312" pitchFamily="49" charset="-122"/>
              </a:rPr>
              <a:t>而每个边上信息素的浓度也会随着时间的推移根据</a:t>
            </a:r>
            <a:br>
              <a:rPr lang="zh-CN" altLang="en-US" sz="2000" dirty="0" smtClean="0">
                <a:latin typeface="仿宋_GB2312" pitchFamily="49" charset="-122"/>
              </a:rPr>
            </a:br>
            <a:r>
              <a:rPr lang="zh-CN" altLang="en-US" sz="2000" dirty="0" smtClean="0">
                <a:latin typeface="仿宋_GB2312" pitchFamily="49" charset="-122"/>
              </a:rPr>
              <a:t>一定的比例挥发</a:t>
            </a:r>
            <a:endParaRPr lang="zh-CN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4" name="Picture 2" descr="actualmigratingbirdform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356" name="Picture 4" descr="v-form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8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Particle Swarm Optimization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1995</a:t>
            </a:r>
            <a:r>
              <a:rPr lang="zh-CN" altLang="en-US" smtClean="0"/>
              <a:t>年，由社会心理学家</a:t>
            </a:r>
            <a:r>
              <a:rPr lang="en-US" altLang="zh-CN" smtClean="0"/>
              <a:t>J. Kennedy</a:t>
            </a:r>
            <a:r>
              <a:rPr lang="zh-CN" altLang="en-US" smtClean="0"/>
              <a:t>和电子工程师</a:t>
            </a:r>
            <a:r>
              <a:rPr lang="en-US" altLang="zh-CN" smtClean="0"/>
              <a:t>R. Eberhart</a:t>
            </a:r>
            <a:r>
              <a:rPr lang="zh-CN" altLang="en-US" smtClean="0"/>
              <a:t>受鸟类觅食现象启发而提出</a:t>
            </a:r>
          </a:p>
        </p:txBody>
      </p:sp>
      <p:pic>
        <p:nvPicPr>
          <p:cNvPr id="208900" name="Picture 4" descr="kenned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3048000"/>
            <a:ext cx="2222500" cy="2667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1" name="Picture 5" descr="eberhar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86400" y="2971800"/>
            <a:ext cx="2171700" cy="2667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2088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0"/>
                                        <p:tgtEl>
                                          <p:spTgt spid="20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228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0"/>
                                        <p:tgtEl>
                                          <p:spTgt spid="22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898" grpId="0"/>
      <p:bldP spid="20889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752600"/>
            <a:ext cx="9144000" cy="1676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6000" b="0" dirty="0" smtClean="0">
                <a:latin typeface="华文新魏" pitchFamily="2" charset="-122"/>
                <a:ea typeface="华文新魏" pitchFamily="2" charset="-122"/>
              </a:rPr>
              <a:t>7 Stochastic Optimization Search</a:t>
            </a:r>
          </a:p>
        </p:txBody>
      </p:sp>
      <p:sp>
        <p:nvSpPr>
          <p:cNvPr id="4099" name="Rectangle 4"/>
          <p:cNvSpPr>
            <a:spLocks noChangeArrowheads="1"/>
          </p:cNvSpPr>
          <p:nvPr/>
        </p:nvSpPr>
        <p:spPr bwMode="auto">
          <a:xfrm>
            <a:off x="1295400" y="4724400"/>
            <a:ext cx="6553200" cy="39688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100" name="Picture 103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27538"/>
            <a:ext cx="4932363" cy="243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908685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Particle Swarm Optimization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Definitions</a:t>
            </a:r>
          </a:p>
          <a:p>
            <a:pPr lvl="1" eaLnBrk="1" hangingPunct="1">
              <a:defRPr/>
            </a:pPr>
            <a:r>
              <a:rPr lang="en-US" altLang="zh-CN" smtClean="0"/>
              <a:t>Particle</a:t>
            </a:r>
          </a:p>
          <a:p>
            <a:pPr lvl="1" eaLnBrk="1" hangingPunct="1">
              <a:defRPr/>
            </a:pPr>
            <a:r>
              <a:rPr lang="en-US" altLang="zh-CN" smtClean="0"/>
              <a:t>Fitness Value</a:t>
            </a:r>
          </a:p>
          <a:p>
            <a:pPr lvl="1" eaLnBrk="1" hangingPunct="1">
              <a:defRPr/>
            </a:pPr>
            <a:r>
              <a:rPr lang="en-US" altLang="zh-CN" smtClean="0"/>
              <a:t>Velocity</a:t>
            </a:r>
          </a:p>
        </p:txBody>
      </p:sp>
      <p:graphicFrame>
        <p:nvGraphicFramePr>
          <p:cNvPr id="30724" name="Object 5"/>
          <p:cNvGraphicFramePr>
            <a:graphicFrameLocks noChangeAspect="1"/>
          </p:cNvGraphicFramePr>
          <p:nvPr/>
        </p:nvGraphicFramePr>
        <p:xfrm>
          <a:off x="1143000" y="4268788"/>
          <a:ext cx="73088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4" r:id="rId3" imgW="3505200" imgH="228600" progId="Equation.3">
                  <p:embed/>
                </p:oleObj>
              </mc:Choice>
              <mc:Fallback>
                <p:oleObj r:id="rId3" imgW="35052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268788"/>
                        <a:ext cx="730885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4"/>
          <p:cNvGraphicFramePr>
            <a:graphicFrameLocks noChangeAspect="1"/>
          </p:cNvGraphicFramePr>
          <p:nvPr/>
        </p:nvGraphicFramePr>
        <p:xfrm>
          <a:off x="1143000" y="4954588"/>
          <a:ext cx="16764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5" r:id="rId5" imgW="863225" imgH="228501" progId="Equation.3">
                  <p:embed/>
                </p:oleObj>
              </mc:Choice>
              <mc:Fallback>
                <p:oleObj r:id="rId5" imgW="863225" imgH="22850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954588"/>
                        <a:ext cx="167640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8121" name="Group 9"/>
          <p:cNvGrpSpPr>
            <a:grpSpLocks/>
          </p:cNvGrpSpPr>
          <p:nvPr/>
        </p:nvGrpSpPr>
        <p:grpSpPr bwMode="auto">
          <a:xfrm>
            <a:off x="2435225" y="3506788"/>
            <a:ext cx="3279775" cy="1271587"/>
            <a:chOff x="1534" y="1824"/>
            <a:chExt cx="2066" cy="801"/>
          </a:xfrm>
        </p:grpSpPr>
        <p:sp>
          <p:nvSpPr>
            <p:cNvPr id="30738" name="Freeform 7"/>
            <p:cNvSpPr>
              <a:spLocks/>
            </p:cNvSpPr>
            <p:nvPr/>
          </p:nvSpPr>
          <p:spPr bwMode="auto">
            <a:xfrm>
              <a:off x="1534" y="2056"/>
              <a:ext cx="981" cy="569"/>
            </a:xfrm>
            <a:custGeom>
              <a:avLst/>
              <a:gdLst>
                <a:gd name="T0" fmla="*/ 179 w 981"/>
                <a:gd name="T1" fmla="*/ 226 h 569"/>
                <a:gd name="T2" fmla="*/ 34 w 981"/>
                <a:gd name="T3" fmla="*/ 233 h 569"/>
                <a:gd name="T4" fmla="*/ 41 w 981"/>
                <a:gd name="T5" fmla="*/ 445 h 569"/>
                <a:gd name="T6" fmla="*/ 165 w 981"/>
                <a:gd name="T7" fmla="*/ 569 h 569"/>
                <a:gd name="T8" fmla="*/ 267 w 981"/>
                <a:gd name="T9" fmla="*/ 547 h 569"/>
                <a:gd name="T10" fmla="*/ 289 w 981"/>
                <a:gd name="T11" fmla="*/ 525 h 569"/>
                <a:gd name="T12" fmla="*/ 260 w 981"/>
                <a:gd name="T13" fmla="*/ 394 h 569"/>
                <a:gd name="T14" fmla="*/ 223 w 981"/>
                <a:gd name="T15" fmla="*/ 263 h 569"/>
                <a:gd name="T16" fmla="*/ 252 w 981"/>
                <a:gd name="T17" fmla="*/ 219 h 569"/>
                <a:gd name="T18" fmla="*/ 413 w 981"/>
                <a:gd name="T19" fmla="*/ 175 h 569"/>
                <a:gd name="T20" fmla="*/ 551 w 981"/>
                <a:gd name="T21" fmla="*/ 124 h 569"/>
                <a:gd name="T22" fmla="*/ 814 w 981"/>
                <a:gd name="T23" fmla="*/ 58 h 569"/>
                <a:gd name="T24" fmla="*/ 930 w 981"/>
                <a:gd name="T25" fmla="*/ 15 h 569"/>
                <a:gd name="T26" fmla="*/ 981 w 981"/>
                <a:gd name="T27" fmla="*/ 0 h 5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81" h="569">
                  <a:moveTo>
                    <a:pt x="179" y="226"/>
                  </a:moveTo>
                  <a:cubicBezTo>
                    <a:pt x="132" y="210"/>
                    <a:pt x="81" y="217"/>
                    <a:pt x="34" y="233"/>
                  </a:cubicBezTo>
                  <a:cubicBezTo>
                    <a:pt x="0" y="301"/>
                    <a:pt x="6" y="378"/>
                    <a:pt x="41" y="445"/>
                  </a:cubicBezTo>
                  <a:cubicBezTo>
                    <a:pt x="55" y="504"/>
                    <a:pt x="113" y="542"/>
                    <a:pt x="165" y="569"/>
                  </a:cubicBezTo>
                  <a:cubicBezTo>
                    <a:pt x="207" y="564"/>
                    <a:pt x="230" y="559"/>
                    <a:pt x="267" y="547"/>
                  </a:cubicBezTo>
                  <a:cubicBezTo>
                    <a:pt x="274" y="540"/>
                    <a:pt x="288" y="535"/>
                    <a:pt x="289" y="525"/>
                  </a:cubicBezTo>
                  <a:cubicBezTo>
                    <a:pt x="291" y="494"/>
                    <a:pt x="271" y="429"/>
                    <a:pt x="260" y="394"/>
                  </a:cubicBezTo>
                  <a:cubicBezTo>
                    <a:pt x="267" y="325"/>
                    <a:pt x="299" y="287"/>
                    <a:pt x="223" y="263"/>
                  </a:cubicBezTo>
                  <a:cubicBezTo>
                    <a:pt x="202" y="230"/>
                    <a:pt x="220" y="228"/>
                    <a:pt x="252" y="219"/>
                  </a:cubicBezTo>
                  <a:cubicBezTo>
                    <a:pt x="306" y="204"/>
                    <a:pt x="359" y="190"/>
                    <a:pt x="413" y="175"/>
                  </a:cubicBezTo>
                  <a:cubicBezTo>
                    <a:pt x="460" y="162"/>
                    <a:pt x="504" y="140"/>
                    <a:pt x="551" y="124"/>
                  </a:cubicBezTo>
                  <a:cubicBezTo>
                    <a:pt x="635" y="96"/>
                    <a:pt x="730" y="79"/>
                    <a:pt x="814" y="58"/>
                  </a:cubicBezTo>
                  <a:cubicBezTo>
                    <a:pt x="854" y="48"/>
                    <a:pt x="890" y="27"/>
                    <a:pt x="930" y="15"/>
                  </a:cubicBezTo>
                  <a:cubicBezTo>
                    <a:pt x="947" y="10"/>
                    <a:pt x="981" y="0"/>
                    <a:pt x="981" y="0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18120" name="Text Box 8"/>
            <p:cNvSpPr txBox="1">
              <a:spLocks noChangeArrowheads="1"/>
            </p:cNvSpPr>
            <p:nvPr/>
          </p:nvSpPr>
          <p:spPr bwMode="auto">
            <a:xfrm>
              <a:off x="2448" y="1824"/>
              <a:ext cx="11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</a:rPr>
                <a:t>认知常数</a:t>
              </a:r>
            </a:p>
          </p:txBody>
        </p:sp>
      </p:grpSp>
      <p:grpSp>
        <p:nvGrpSpPr>
          <p:cNvPr id="218122" name="Group 10"/>
          <p:cNvGrpSpPr>
            <a:grpSpLocks/>
          </p:cNvGrpSpPr>
          <p:nvPr/>
        </p:nvGrpSpPr>
        <p:grpSpPr bwMode="auto">
          <a:xfrm>
            <a:off x="5486400" y="3506788"/>
            <a:ext cx="3279775" cy="1271587"/>
            <a:chOff x="1534" y="1824"/>
            <a:chExt cx="2066" cy="801"/>
          </a:xfrm>
        </p:grpSpPr>
        <p:sp>
          <p:nvSpPr>
            <p:cNvPr id="30736" name="Freeform 11"/>
            <p:cNvSpPr>
              <a:spLocks/>
            </p:cNvSpPr>
            <p:nvPr/>
          </p:nvSpPr>
          <p:spPr bwMode="auto">
            <a:xfrm>
              <a:off x="1534" y="2056"/>
              <a:ext cx="981" cy="569"/>
            </a:xfrm>
            <a:custGeom>
              <a:avLst/>
              <a:gdLst>
                <a:gd name="T0" fmla="*/ 179 w 981"/>
                <a:gd name="T1" fmla="*/ 226 h 569"/>
                <a:gd name="T2" fmla="*/ 34 w 981"/>
                <a:gd name="T3" fmla="*/ 233 h 569"/>
                <a:gd name="T4" fmla="*/ 41 w 981"/>
                <a:gd name="T5" fmla="*/ 445 h 569"/>
                <a:gd name="T6" fmla="*/ 165 w 981"/>
                <a:gd name="T7" fmla="*/ 569 h 569"/>
                <a:gd name="T8" fmla="*/ 267 w 981"/>
                <a:gd name="T9" fmla="*/ 547 h 569"/>
                <a:gd name="T10" fmla="*/ 289 w 981"/>
                <a:gd name="T11" fmla="*/ 525 h 569"/>
                <a:gd name="T12" fmla="*/ 260 w 981"/>
                <a:gd name="T13" fmla="*/ 394 h 569"/>
                <a:gd name="T14" fmla="*/ 223 w 981"/>
                <a:gd name="T15" fmla="*/ 263 h 569"/>
                <a:gd name="T16" fmla="*/ 252 w 981"/>
                <a:gd name="T17" fmla="*/ 219 h 569"/>
                <a:gd name="T18" fmla="*/ 413 w 981"/>
                <a:gd name="T19" fmla="*/ 175 h 569"/>
                <a:gd name="T20" fmla="*/ 551 w 981"/>
                <a:gd name="T21" fmla="*/ 124 h 569"/>
                <a:gd name="T22" fmla="*/ 814 w 981"/>
                <a:gd name="T23" fmla="*/ 58 h 569"/>
                <a:gd name="T24" fmla="*/ 930 w 981"/>
                <a:gd name="T25" fmla="*/ 15 h 569"/>
                <a:gd name="T26" fmla="*/ 981 w 981"/>
                <a:gd name="T27" fmla="*/ 0 h 5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81" h="569">
                  <a:moveTo>
                    <a:pt x="179" y="226"/>
                  </a:moveTo>
                  <a:cubicBezTo>
                    <a:pt x="132" y="210"/>
                    <a:pt x="81" y="217"/>
                    <a:pt x="34" y="233"/>
                  </a:cubicBezTo>
                  <a:cubicBezTo>
                    <a:pt x="0" y="301"/>
                    <a:pt x="6" y="378"/>
                    <a:pt x="41" y="445"/>
                  </a:cubicBezTo>
                  <a:cubicBezTo>
                    <a:pt x="55" y="504"/>
                    <a:pt x="113" y="542"/>
                    <a:pt x="165" y="569"/>
                  </a:cubicBezTo>
                  <a:cubicBezTo>
                    <a:pt x="207" y="564"/>
                    <a:pt x="230" y="559"/>
                    <a:pt x="267" y="547"/>
                  </a:cubicBezTo>
                  <a:cubicBezTo>
                    <a:pt x="274" y="540"/>
                    <a:pt x="288" y="535"/>
                    <a:pt x="289" y="525"/>
                  </a:cubicBezTo>
                  <a:cubicBezTo>
                    <a:pt x="291" y="494"/>
                    <a:pt x="271" y="429"/>
                    <a:pt x="260" y="394"/>
                  </a:cubicBezTo>
                  <a:cubicBezTo>
                    <a:pt x="267" y="325"/>
                    <a:pt x="299" y="287"/>
                    <a:pt x="223" y="263"/>
                  </a:cubicBezTo>
                  <a:cubicBezTo>
                    <a:pt x="202" y="230"/>
                    <a:pt x="220" y="228"/>
                    <a:pt x="252" y="219"/>
                  </a:cubicBezTo>
                  <a:cubicBezTo>
                    <a:pt x="306" y="204"/>
                    <a:pt x="359" y="190"/>
                    <a:pt x="413" y="175"/>
                  </a:cubicBezTo>
                  <a:cubicBezTo>
                    <a:pt x="460" y="162"/>
                    <a:pt x="504" y="140"/>
                    <a:pt x="551" y="124"/>
                  </a:cubicBezTo>
                  <a:cubicBezTo>
                    <a:pt x="635" y="96"/>
                    <a:pt x="730" y="79"/>
                    <a:pt x="814" y="58"/>
                  </a:cubicBezTo>
                  <a:cubicBezTo>
                    <a:pt x="854" y="48"/>
                    <a:pt x="890" y="27"/>
                    <a:pt x="930" y="15"/>
                  </a:cubicBezTo>
                  <a:cubicBezTo>
                    <a:pt x="947" y="10"/>
                    <a:pt x="981" y="0"/>
                    <a:pt x="981" y="0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18124" name="Text Box 12"/>
            <p:cNvSpPr txBox="1">
              <a:spLocks noChangeArrowheads="1"/>
            </p:cNvSpPr>
            <p:nvPr/>
          </p:nvSpPr>
          <p:spPr bwMode="auto">
            <a:xfrm>
              <a:off x="2448" y="1824"/>
              <a:ext cx="11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</a:rPr>
                <a:t>社会常数</a:t>
              </a:r>
            </a:p>
          </p:txBody>
        </p:sp>
      </p:grpSp>
      <p:grpSp>
        <p:nvGrpSpPr>
          <p:cNvPr id="218127" name="Group 15"/>
          <p:cNvGrpSpPr>
            <a:grpSpLocks/>
          </p:cNvGrpSpPr>
          <p:nvPr/>
        </p:nvGrpSpPr>
        <p:grpSpPr bwMode="auto">
          <a:xfrm>
            <a:off x="1600200" y="4303713"/>
            <a:ext cx="2938463" cy="1717675"/>
            <a:chOff x="1008" y="2326"/>
            <a:chExt cx="1851" cy="1082"/>
          </a:xfrm>
        </p:grpSpPr>
        <p:sp>
          <p:nvSpPr>
            <p:cNvPr id="30734" name="Freeform 13"/>
            <p:cNvSpPr>
              <a:spLocks/>
            </p:cNvSpPr>
            <p:nvPr/>
          </p:nvSpPr>
          <p:spPr bwMode="auto">
            <a:xfrm>
              <a:off x="2340" y="2326"/>
              <a:ext cx="519" cy="795"/>
            </a:xfrm>
            <a:custGeom>
              <a:avLst/>
              <a:gdLst>
                <a:gd name="T0" fmla="*/ 438 w 519"/>
                <a:gd name="T1" fmla="*/ 284 h 795"/>
                <a:gd name="T2" fmla="*/ 321 w 519"/>
                <a:gd name="T3" fmla="*/ 299 h 795"/>
                <a:gd name="T4" fmla="*/ 299 w 519"/>
                <a:gd name="T5" fmla="*/ 292 h 795"/>
                <a:gd name="T6" fmla="*/ 270 w 519"/>
                <a:gd name="T7" fmla="*/ 248 h 795"/>
                <a:gd name="T8" fmla="*/ 263 w 519"/>
                <a:gd name="T9" fmla="*/ 117 h 795"/>
                <a:gd name="T10" fmla="*/ 343 w 519"/>
                <a:gd name="T11" fmla="*/ 22 h 795"/>
                <a:gd name="T12" fmla="*/ 423 w 519"/>
                <a:gd name="T13" fmla="*/ 0 h 795"/>
                <a:gd name="T14" fmla="*/ 518 w 519"/>
                <a:gd name="T15" fmla="*/ 87 h 795"/>
                <a:gd name="T16" fmla="*/ 489 w 519"/>
                <a:gd name="T17" fmla="*/ 211 h 795"/>
                <a:gd name="T18" fmla="*/ 453 w 519"/>
                <a:gd name="T19" fmla="*/ 277 h 795"/>
                <a:gd name="T20" fmla="*/ 445 w 519"/>
                <a:gd name="T21" fmla="*/ 299 h 795"/>
                <a:gd name="T22" fmla="*/ 423 w 519"/>
                <a:gd name="T23" fmla="*/ 313 h 795"/>
                <a:gd name="T24" fmla="*/ 292 w 519"/>
                <a:gd name="T25" fmla="*/ 415 h 795"/>
                <a:gd name="T26" fmla="*/ 226 w 519"/>
                <a:gd name="T27" fmla="*/ 496 h 795"/>
                <a:gd name="T28" fmla="*/ 117 w 519"/>
                <a:gd name="T29" fmla="*/ 649 h 795"/>
                <a:gd name="T30" fmla="*/ 22 w 519"/>
                <a:gd name="T31" fmla="*/ 765 h 795"/>
                <a:gd name="T32" fmla="*/ 0 w 519"/>
                <a:gd name="T33" fmla="*/ 795 h 79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19" h="795">
                  <a:moveTo>
                    <a:pt x="438" y="284"/>
                  </a:moveTo>
                  <a:cubicBezTo>
                    <a:pt x="388" y="310"/>
                    <a:pt x="385" y="306"/>
                    <a:pt x="321" y="299"/>
                  </a:cubicBezTo>
                  <a:cubicBezTo>
                    <a:pt x="314" y="297"/>
                    <a:pt x="304" y="297"/>
                    <a:pt x="299" y="292"/>
                  </a:cubicBezTo>
                  <a:cubicBezTo>
                    <a:pt x="287" y="280"/>
                    <a:pt x="270" y="248"/>
                    <a:pt x="270" y="248"/>
                  </a:cubicBezTo>
                  <a:cubicBezTo>
                    <a:pt x="256" y="204"/>
                    <a:pt x="278" y="161"/>
                    <a:pt x="263" y="117"/>
                  </a:cubicBezTo>
                  <a:cubicBezTo>
                    <a:pt x="278" y="69"/>
                    <a:pt x="292" y="39"/>
                    <a:pt x="343" y="22"/>
                  </a:cubicBezTo>
                  <a:cubicBezTo>
                    <a:pt x="369" y="13"/>
                    <a:pt x="423" y="0"/>
                    <a:pt x="423" y="0"/>
                  </a:cubicBezTo>
                  <a:cubicBezTo>
                    <a:pt x="489" y="21"/>
                    <a:pt x="484" y="33"/>
                    <a:pt x="518" y="87"/>
                  </a:cubicBezTo>
                  <a:cubicBezTo>
                    <a:pt x="513" y="148"/>
                    <a:pt x="519" y="167"/>
                    <a:pt x="489" y="211"/>
                  </a:cubicBezTo>
                  <a:cubicBezTo>
                    <a:pt x="477" y="250"/>
                    <a:pt x="486" y="227"/>
                    <a:pt x="453" y="277"/>
                  </a:cubicBezTo>
                  <a:cubicBezTo>
                    <a:pt x="449" y="284"/>
                    <a:pt x="450" y="293"/>
                    <a:pt x="445" y="299"/>
                  </a:cubicBezTo>
                  <a:cubicBezTo>
                    <a:pt x="439" y="306"/>
                    <a:pt x="430" y="307"/>
                    <a:pt x="423" y="313"/>
                  </a:cubicBezTo>
                  <a:cubicBezTo>
                    <a:pt x="379" y="349"/>
                    <a:pt x="344" y="390"/>
                    <a:pt x="292" y="415"/>
                  </a:cubicBezTo>
                  <a:cubicBezTo>
                    <a:pt x="273" y="445"/>
                    <a:pt x="246" y="466"/>
                    <a:pt x="226" y="496"/>
                  </a:cubicBezTo>
                  <a:cubicBezTo>
                    <a:pt x="192" y="547"/>
                    <a:pt x="169" y="613"/>
                    <a:pt x="117" y="649"/>
                  </a:cubicBezTo>
                  <a:cubicBezTo>
                    <a:pt x="88" y="696"/>
                    <a:pt x="71" y="741"/>
                    <a:pt x="22" y="765"/>
                  </a:cubicBezTo>
                  <a:cubicBezTo>
                    <a:pt x="6" y="790"/>
                    <a:pt x="14" y="781"/>
                    <a:pt x="0" y="79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18126" name="Text Box 14"/>
            <p:cNvSpPr txBox="1">
              <a:spLocks noChangeArrowheads="1"/>
            </p:cNvSpPr>
            <p:nvPr/>
          </p:nvSpPr>
          <p:spPr bwMode="auto">
            <a:xfrm>
              <a:off x="1008" y="3120"/>
              <a:ext cx="17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</a:rPr>
                <a:t>个体历史最优位置</a:t>
              </a:r>
            </a:p>
          </p:txBody>
        </p:sp>
      </p:grpSp>
      <p:grpSp>
        <p:nvGrpSpPr>
          <p:cNvPr id="218128" name="Group 16"/>
          <p:cNvGrpSpPr>
            <a:grpSpLocks/>
          </p:cNvGrpSpPr>
          <p:nvPr/>
        </p:nvGrpSpPr>
        <p:grpSpPr bwMode="auto">
          <a:xfrm>
            <a:off x="4724400" y="4268788"/>
            <a:ext cx="2938463" cy="1717675"/>
            <a:chOff x="1008" y="2326"/>
            <a:chExt cx="1851" cy="1082"/>
          </a:xfrm>
        </p:grpSpPr>
        <p:sp>
          <p:nvSpPr>
            <p:cNvPr id="30732" name="Freeform 17"/>
            <p:cNvSpPr>
              <a:spLocks/>
            </p:cNvSpPr>
            <p:nvPr/>
          </p:nvSpPr>
          <p:spPr bwMode="auto">
            <a:xfrm>
              <a:off x="2340" y="2326"/>
              <a:ext cx="519" cy="795"/>
            </a:xfrm>
            <a:custGeom>
              <a:avLst/>
              <a:gdLst>
                <a:gd name="T0" fmla="*/ 438 w 519"/>
                <a:gd name="T1" fmla="*/ 284 h 795"/>
                <a:gd name="T2" fmla="*/ 321 w 519"/>
                <a:gd name="T3" fmla="*/ 299 h 795"/>
                <a:gd name="T4" fmla="*/ 299 w 519"/>
                <a:gd name="T5" fmla="*/ 292 h 795"/>
                <a:gd name="T6" fmla="*/ 270 w 519"/>
                <a:gd name="T7" fmla="*/ 248 h 795"/>
                <a:gd name="T8" fmla="*/ 263 w 519"/>
                <a:gd name="T9" fmla="*/ 117 h 795"/>
                <a:gd name="T10" fmla="*/ 343 w 519"/>
                <a:gd name="T11" fmla="*/ 22 h 795"/>
                <a:gd name="T12" fmla="*/ 423 w 519"/>
                <a:gd name="T13" fmla="*/ 0 h 795"/>
                <a:gd name="T14" fmla="*/ 518 w 519"/>
                <a:gd name="T15" fmla="*/ 87 h 795"/>
                <a:gd name="T16" fmla="*/ 489 w 519"/>
                <a:gd name="T17" fmla="*/ 211 h 795"/>
                <a:gd name="T18" fmla="*/ 453 w 519"/>
                <a:gd name="T19" fmla="*/ 277 h 795"/>
                <a:gd name="T20" fmla="*/ 445 w 519"/>
                <a:gd name="T21" fmla="*/ 299 h 795"/>
                <a:gd name="T22" fmla="*/ 423 w 519"/>
                <a:gd name="T23" fmla="*/ 313 h 795"/>
                <a:gd name="T24" fmla="*/ 292 w 519"/>
                <a:gd name="T25" fmla="*/ 415 h 795"/>
                <a:gd name="T26" fmla="*/ 226 w 519"/>
                <a:gd name="T27" fmla="*/ 496 h 795"/>
                <a:gd name="T28" fmla="*/ 117 w 519"/>
                <a:gd name="T29" fmla="*/ 649 h 795"/>
                <a:gd name="T30" fmla="*/ 22 w 519"/>
                <a:gd name="T31" fmla="*/ 765 h 795"/>
                <a:gd name="T32" fmla="*/ 0 w 519"/>
                <a:gd name="T33" fmla="*/ 795 h 79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19" h="795">
                  <a:moveTo>
                    <a:pt x="438" y="284"/>
                  </a:moveTo>
                  <a:cubicBezTo>
                    <a:pt x="388" y="310"/>
                    <a:pt x="385" y="306"/>
                    <a:pt x="321" y="299"/>
                  </a:cubicBezTo>
                  <a:cubicBezTo>
                    <a:pt x="314" y="297"/>
                    <a:pt x="304" y="297"/>
                    <a:pt x="299" y="292"/>
                  </a:cubicBezTo>
                  <a:cubicBezTo>
                    <a:pt x="287" y="280"/>
                    <a:pt x="270" y="248"/>
                    <a:pt x="270" y="248"/>
                  </a:cubicBezTo>
                  <a:cubicBezTo>
                    <a:pt x="256" y="204"/>
                    <a:pt x="278" y="161"/>
                    <a:pt x="263" y="117"/>
                  </a:cubicBezTo>
                  <a:cubicBezTo>
                    <a:pt x="278" y="69"/>
                    <a:pt x="292" y="39"/>
                    <a:pt x="343" y="22"/>
                  </a:cubicBezTo>
                  <a:cubicBezTo>
                    <a:pt x="369" y="13"/>
                    <a:pt x="423" y="0"/>
                    <a:pt x="423" y="0"/>
                  </a:cubicBezTo>
                  <a:cubicBezTo>
                    <a:pt x="489" y="21"/>
                    <a:pt x="484" y="33"/>
                    <a:pt x="518" y="87"/>
                  </a:cubicBezTo>
                  <a:cubicBezTo>
                    <a:pt x="513" y="148"/>
                    <a:pt x="519" y="167"/>
                    <a:pt x="489" y="211"/>
                  </a:cubicBezTo>
                  <a:cubicBezTo>
                    <a:pt x="477" y="250"/>
                    <a:pt x="486" y="227"/>
                    <a:pt x="453" y="277"/>
                  </a:cubicBezTo>
                  <a:cubicBezTo>
                    <a:pt x="449" y="284"/>
                    <a:pt x="450" y="293"/>
                    <a:pt x="445" y="299"/>
                  </a:cubicBezTo>
                  <a:cubicBezTo>
                    <a:pt x="439" y="306"/>
                    <a:pt x="430" y="307"/>
                    <a:pt x="423" y="313"/>
                  </a:cubicBezTo>
                  <a:cubicBezTo>
                    <a:pt x="379" y="349"/>
                    <a:pt x="344" y="390"/>
                    <a:pt x="292" y="415"/>
                  </a:cubicBezTo>
                  <a:cubicBezTo>
                    <a:pt x="273" y="445"/>
                    <a:pt x="246" y="466"/>
                    <a:pt x="226" y="496"/>
                  </a:cubicBezTo>
                  <a:cubicBezTo>
                    <a:pt x="192" y="547"/>
                    <a:pt x="169" y="613"/>
                    <a:pt x="117" y="649"/>
                  </a:cubicBezTo>
                  <a:cubicBezTo>
                    <a:pt x="88" y="696"/>
                    <a:pt x="71" y="741"/>
                    <a:pt x="22" y="765"/>
                  </a:cubicBezTo>
                  <a:cubicBezTo>
                    <a:pt x="6" y="790"/>
                    <a:pt x="14" y="781"/>
                    <a:pt x="0" y="79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18130" name="Text Box 18"/>
            <p:cNvSpPr txBox="1">
              <a:spLocks noChangeArrowheads="1"/>
            </p:cNvSpPr>
            <p:nvPr/>
          </p:nvSpPr>
          <p:spPr bwMode="auto">
            <a:xfrm>
              <a:off x="1008" y="3120"/>
              <a:ext cx="17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</a:rPr>
                <a:t>群体历史最优位置</a:t>
              </a:r>
            </a:p>
          </p:txBody>
        </p:sp>
      </p:grpSp>
      <p:pic>
        <p:nvPicPr>
          <p:cNvPr id="30730" name="Picture 20" descr="the-bird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881063"/>
            <a:ext cx="349250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1" name="Rectangle 21"/>
          <p:cNvSpPr>
            <a:spLocks noChangeArrowheads="1"/>
          </p:cNvSpPr>
          <p:nvPr/>
        </p:nvSpPr>
        <p:spPr bwMode="auto">
          <a:xfrm>
            <a:off x="4716463" y="836613"/>
            <a:ext cx="3600450" cy="2663825"/>
          </a:xfrm>
          <a:prstGeom prst="rect">
            <a:avLst/>
          </a:prstGeom>
          <a:gradFill rotWithShape="1">
            <a:gsLst>
              <a:gs pos="0">
                <a:schemeClr val="accent1">
                  <a:alpha val="28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8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8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8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8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9159875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Particle Swarm Optimization</a:t>
            </a:r>
          </a:p>
        </p:txBody>
      </p:sp>
      <p:sp>
        <p:nvSpPr>
          <p:cNvPr id="31747" name="AutoShape 4"/>
          <p:cNvSpPr>
            <a:spLocks noChangeArrowheads="1"/>
          </p:cNvSpPr>
          <p:nvPr/>
        </p:nvSpPr>
        <p:spPr bwMode="auto">
          <a:xfrm>
            <a:off x="1908175" y="1538288"/>
            <a:ext cx="2166938" cy="447675"/>
          </a:xfrm>
          <a:prstGeom prst="flowChartAlternateProcess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初始化</a:t>
            </a:r>
          </a:p>
        </p:txBody>
      </p:sp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1474788" y="2287588"/>
            <a:ext cx="3100387" cy="11557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计算每个粒子适应度值</a:t>
            </a:r>
          </a:p>
          <a:p>
            <a:pPr algn="ctr"/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记录个体最优位置和群体最优位置</a:t>
            </a:r>
          </a:p>
        </p:txBody>
      </p:sp>
      <p:sp>
        <p:nvSpPr>
          <p:cNvPr id="31749" name="Text Box 7"/>
          <p:cNvSpPr txBox="1">
            <a:spLocks noChangeArrowheads="1"/>
          </p:cNvSpPr>
          <p:nvPr/>
        </p:nvSpPr>
        <p:spPr bwMode="auto">
          <a:xfrm>
            <a:off x="1474788" y="3792538"/>
            <a:ext cx="3095625" cy="411162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更新粒子速度和位置</a:t>
            </a:r>
            <a:endParaRPr lang="zh-CN" altLang="en-US" sz="2000">
              <a:solidFill>
                <a:schemeClr val="accent2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1750" name="AutoShape 10"/>
          <p:cNvSpPr>
            <a:spLocks noChangeArrowheads="1"/>
          </p:cNvSpPr>
          <p:nvPr/>
        </p:nvSpPr>
        <p:spPr bwMode="auto">
          <a:xfrm>
            <a:off x="1165225" y="4511675"/>
            <a:ext cx="3714750" cy="473075"/>
          </a:xfrm>
          <a:prstGeom prst="flowChartDecision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0" bIns="0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终止条件</a:t>
            </a:r>
          </a:p>
        </p:txBody>
      </p:sp>
      <p:sp>
        <p:nvSpPr>
          <p:cNvPr id="31751" name="Line 11"/>
          <p:cNvSpPr>
            <a:spLocks noChangeShapeType="1"/>
          </p:cNvSpPr>
          <p:nvPr/>
        </p:nvSpPr>
        <p:spPr bwMode="auto">
          <a:xfrm>
            <a:off x="3051175" y="4967288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1752" name="Line 12"/>
          <p:cNvSpPr>
            <a:spLocks noChangeShapeType="1"/>
          </p:cNvSpPr>
          <p:nvPr/>
        </p:nvSpPr>
        <p:spPr bwMode="auto">
          <a:xfrm>
            <a:off x="3051175" y="4205288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1753" name="Line 16"/>
          <p:cNvSpPr>
            <a:spLocks noChangeShapeType="1"/>
          </p:cNvSpPr>
          <p:nvPr/>
        </p:nvSpPr>
        <p:spPr bwMode="auto">
          <a:xfrm>
            <a:off x="3051175" y="3446463"/>
            <a:ext cx="0" cy="3841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1754" name="Line 17"/>
          <p:cNvSpPr>
            <a:spLocks noChangeShapeType="1"/>
          </p:cNvSpPr>
          <p:nvPr/>
        </p:nvSpPr>
        <p:spPr bwMode="auto">
          <a:xfrm>
            <a:off x="3051175" y="1985963"/>
            <a:ext cx="0" cy="3238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1755" name="Line 18"/>
          <p:cNvSpPr>
            <a:spLocks noChangeShapeType="1"/>
          </p:cNvSpPr>
          <p:nvPr/>
        </p:nvSpPr>
        <p:spPr bwMode="auto">
          <a:xfrm>
            <a:off x="611188" y="4735513"/>
            <a:ext cx="554037" cy="31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1756" name="Line 19"/>
          <p:cNvSpPr>
            <a:spLocks noChangeShapeType="1"/>
          </p:cNvSpPr>
          <p:nvPr/>
        </p:nvSpPr>
        <p:spPr bwMode="auto">
          <a:xfrm flipV="1">
            <a:off x="611188" y="2143125"/>
            <a:ext cx="0" cy="2590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1757" name="Line 20"/>
          <p:cNvSpPr>
            <a:spLocks noChangeShapeType="1"/>
          </p:cNvSpPr>
          <p:nvPr/>
        </p:nvSpPr>
        <p:spPr bwMode="auto">
          <a:xfrm>
            <a:off x="611188" y="2143125"/>
            <a:ext cx="2411412" cy="47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1758" name="AutoShape 21"/>
          <p:cNvSpPr>
            <a:spLocks noChangeArrowheads="1"/>
          </p:cNvSpPr>
          <p:nvPr/>
        </p:nvSpPr>
        <p:spPr bwMode="auto">
          <a:xfrm>
            <a:off x="1984375" y="5308600"/>
            <a:ext cx="2166938" cy="496888"/>
          </a:xfrm>
          <a:prstGeom prst="flowChartAlternateProcess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输出最优解</a:t>
            </a:r>
          </a:p>
        </p:txBody>
      </p:sp>
      <p:sp>
        <p:nvSpPr>
          <p:cNvPr id="31759" name="Text Box 22"/>
          <p:cNvSpPr txBox="1">
            <a:spLocks noChangeArrowheads="1"/>
          </p:cNvSpPr>
          <p:nvPr/>
        </p:nvSpPr>
        <p:spPr bwMode="auto">
          <a:xfrm>
            <a:off x="3127375" y="48514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Y</a:t>
            </a:r>
          </a:p>
        </p:txBody>
      </p:sp>
      <p:sp>
        <p:nvSpPr>
          <p:cNvPr id="31760" name="Text Box 23"/>
          <p:cNvSpPr txBox="1">
            <a:spLocks noChangeArrowheads="1"/>
          </p:cNvSpPr>
          <p:nvPr/>
        </p:nvSpPr>
        <p:spPr bwMode="auto">
          <a:xfrm>
            <a:off x="765175" y="4281488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N</a:t>
            </a:r>
          </a:p>
        </p:txBody>
      </p:sp>
      <p:pic>
        <p:nvPicPr>
          <p:cNvPr id="31761" name="Picture 27" descr="GHR_04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836613"/>
            <a:ext cx="3924300" cy="602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Swarm Intelligence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群集智能的特点</a:t>
            </a:r>
          </a:p>
          <a:p>
            <a:pPr lvl="1" eaLnBrk="1" hangingPunct="1">
              <a:defRPr/>
            </a:pPr>
            <a:endParaRPr lang="zh-CN" altLang="en-US" smtClean="0"/>
          </a:p>
          <a:p>
            <a:pPr lvl="1" eaLnBrk="1" hangingPunct="1">
              <a:defRPr/>
            </a:pPr>
            <a:r>
              <a:rPr lang="zh-CN" altLang="en-US" smtClean="0"/>
              <a:t>分布性</a:t>
            </a:r>
            <a:r>
              <a:rPr lang="en-US" altLang="zh-CN" smtClean="0"/>
              <a:t>(Distributed) </a:t>
            </a:r>
          </a:p>
          <a:p>
            <a:pPr lvl="1" eaLnBrk="1" hangingPunct="1">
              <a:defRPr/>
            </a:pPr>
            <a:r>
              <a:rPr lang="zh-CN" altLang="en-US" smtClean="0"/>
              <a:t>鲁棒性</a:t>
            </a:r>
            <a:r>
              <a:rPr lang="en-US" altLang="zh-CN" smtClean="0"/>
              <a:t>(Robust)</a:t>
            </a:r>
          </a:p>
          <a:p>
            <a:pPr lvl="1" eaLnBrk="1" hangingPunct="1">
              <a:defRPr/>
            </a:pPr>
            <a:r>
              <a:rPr lang="zh-CN" altLang="en-US" smtClean="0"/>
              <a:t>可扩充性</a:t>
            </a:r>
            <a:r>
              <a:rPr lang="en-US" altLang="zh-CN" smtClean="0"/>
              <a:t>(Scalability)</a:t>
            </a:r>
          </a:p>
          <a:p>
            <a:pPr lvl="1" eaLnBrk="1" hangingPunct="1">
              <a:defRPr/>
            </a:pPr>
            <a:r>
              <a:rPr lang="zh-CN" altLang="en-US" smtClean="0"/>
              <a:t>简单性</a:t>
            </a:r>
            <a:r>
              <a:rPr lang="en-US" altLang="zh-CN" smtClean="0"/>
              <a:t>(Simplicity)</a:t>
            </a: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D5DDE8"/>
              </a:clrFrom>
              <a:clrTo>
                <a:srgbClr val="D5DDE8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07" y="3590925"/>
            <a:ext cx="4359275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Artificial Immune System</a:t>
            </a:r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609600" y="2189163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accent2"/>
                </a:solidFill>
              </a:rPr>
              <a:t>生物免疫</a:t>
            </a:r>
          </a:p>
        </p:txBody>
      </p:sp>
      <p:grpSp>
        <p:nvGrpSpPr>
          <p:cNvPr id="33796" name="Group 5"/>
          <p:cNvGrpSpPr>
            <a:grpSpLocks/>
          </p:cNvGrpSpPr>
          <p:nvPr/>
        </p:nvGrpSpPr>
        <p:grpSpPr bwMode="auto">
          <a:xfrm>
            <a:off x="2057400" y="1731963"/>
            <a:ext cx="5181600" cy="1460500"/>
            <a:chOff x="1296" y="1584"/>
            <a:chExt cx="3264" cy="920"/>
          </a:xfrm>
        </p:grpSpPr>
        <p:sp>
          <p:nvSpPr>
            <p:cNvPr id="33798" name="AutoShape 6"/>
            <p:cNvSpPr>
              <a:spLocks/>
            </p:cNvSpPr>
            <p:nvPr/>
          </p:nvSpPr>
          <p:spPr bwMode="auto">
            <a:xfrm>
              <a:off x="1296" y="1584"/>
              <a:ext cx="144" cy="912"/>
            </a:xfrm>
            <a:prstGeom prst="leftBrace">
              <a:avLst>
                <a:gd name="adj1" fmla="val 52778"/>
                <a:gd name="adj2" fmla="val 50000"/>
              </a:avLst>
            </a:prstGeom>
            <a:noFill/>
            <a:ln w="38100" cap="sq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33799" name="Group 7"/>
            <p:cNvGrpSpPr>
              <a:grpSpLocks/>
            </p:cNvGrpSpPr>
            <p:nvPr/>
          </p:nvGrpSpPr>
          <p:grpSpPr bwMode="auto">
            <a:xfrm>
              <a:off x="1584" y="1584"/>
              <a:ext cx="2976" cy="920"/>
              <a:chOff x="1584" y="1584"/>
              <a:chExt cx="2976" cy="920"/>
            </a:xfrm>
          </p:grpSpPr>
          <p:sp>
            <p:nvSpPr>
              <p:cNvPr id="33800" name="Text Box 8"/>
              <p:cNvSpPr txBox="1">
                <a:spLocks noChangeArrowheads="1"/>
              </p:cNvSpPr>
              <p:nvPr/>
            </p:nvSpPr>
            <p:spPr bwMode="auto">
              <a:xfrm>
                <a:off x="1584" y="1584"/>
                <a:ext cx="2976" cy="296"/>
              </a:xfrm>
              <a:prstGeom prst="rect">
                <a:avLst/>
              </a:prstGeom>
              <a:noFill/>
              <a:ln w="12700" cap="sq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accent2"/>
                    </a:solidFill>
                  </a:rPr>
                  <a:t>Burnet (1957)</a:t>
                </a:r>
                <a:r>
                  <a:rPr lang="zh-CN" altLang="en-US" b="1">
                    <a:solidFill>
                      <a:schemeClr val="accent2"/>
                    </a:solidFill>
                  </a:rPr>
                  <a:t>细胞克隆选择学说</a:t>
                </a:r>
              </a:p>
            </p:txBody>
          </p:sp>
          <p:sp>
            <p:nvSpPr>
              <p:cNvPr id="33801" name="Text Box 9"/>
              <p:cNvSpPr txBox="1">
                <a:spLocks noChangeArrowheads="1"/>
              </p:cNvSpPr>
              <p:nvPr/>
            </p:nvSpPr>
            <p:spPr bwMode="auto">
              <a:xfrm>
                <a:off x="1584" y="2208"/>
                <a:ext cx="2976" cy="296"/>
              </a:xfrm>
              <a:prstGeom prst="rect">
                <a:avLst/>
              </a:prstGeom>
              <a:noFill/>
              <a:ln w="12700" cap="sq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accent2"/>
                    </a:solidFill>
                  </a:rPr>
                  <a:t>Jerne (1974)</a:t>
                </a:r>
                <a:r>
                  <a:rPr lang="zh-CN" altLang="en-US" b="1">
                    <a:solidFill>
                      <a:schemeClr val="accent2"/>
                    </a:solidFill>
                  </a:rPr>
                  <a:t>独特型免疫网络学说</a:t>
                </a:r>
              </a:p>
            </p:txBody>
          </p:sp>
        </p:grpSp>
      </p:grpSp>
      <p:pic>
        <p:nvPicPr>
          <p:cNvPr id="33797" name="Picture 3" descr="TOC200800266-350_tcm18-12231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3FAE6"/>
              </a:clrFrom>
              <a:clrTo>
                <a:srgbClr val="E3FA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716338"/>
            <a:ext cx="33337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Artificial Immune System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609600" y="2446338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accent2"/>
                </a:solidFill>
              </a:rPr>
              <a:t>生物免疫</a:t>
            </a:r>
          </a:p>
        </p:txBody>
      </p:sp>
      <p:sp>
        <p:nvSpPr>
          <p:cNvPr id="225289" name="Text Box 9"/>
          <p:cNvSpPr txBox="1">
            <a:spLocks noChangeArrowheads="1"/>
          </p:cNvSpPr>
          <p:nvPr/>
        </p:nvSpPr>
        <p:spPr bwMode="auto">
          <a:xfrm>
            <a:off x="539750" y="4495800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accent2"/>
                </a:solidFill>
              </a:rPr>
              <a:t>人工智能</a:t>
            </a:r>
          </a:p>
        </p:txBody>
      </p:sp>
      <p:grpSp>
        <p:nvGrpSpPr>
          <p:cNvPr id="225290" name="Group 10"/>
          <p:cNvGrpSpPr>
            <a:grpSpLocks/>
          </p:cNvGrpSpPr>
          <p:nvPr/>
        </p:nvGrpSpPr>
        <p:grpSpPr bwMode="auto">
          <a:xfrm>
            <a:off x="4427538" y="1295400"/>
            <a:ext cx="4572000" cy="4762500"/>
            <a:chOff x="2789" y="1147"/>
            <a:chExt cx="2880" cy="3000"/>
          </a:xfrm>
        </p:grpSpPr>
        <p:grpSp>
          <p:nvGrpSpPr>
            <p:cNvPr id="34833" name="Group 11"/>
            <p:cNvGrpSpPr>
              <a:grpSpLocks/>
            </p:cNvGrpSpPr>
            <p:nvPr/>
          </p:nvGrpSpPr>
          <p:grpSpPr bwMode="auto">
            <a:xfrm>
              <a:off x="2818" y="1147"/>
              <a:ext cx="2496" cy="1488"/>
              <a:chOff x="2618" y="2659"/>
              <a:chExt cx="2496" cy="1488"/>
            </a:xfrm>
          </p:grpSpPr>
          <p:sp>
            <p:nvSpPr>
              <p:cNvPr id="34839" name="Text Box 12"/>
              <p:cNvSpPr txBox="1">
                <a:spLocks noChangeArrowheads="1"/>
              </p:cNvSpPr>
              <p:nvPr/>
            </p:nvSpPr>
            <p:spPr bwMode="auto">
              <a:xfrm>
                <a:off x="2618" y="2659"/>
                <a:ext cx="21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accent2"/>
                    </a:solidFill>
                  </a:rPr>
                  <a:t>Hofmeyr</a:t>
                </a:r>
                <a:r>
                  <a:rPr lang="zh-CN" altLang="en-US" b="1">
                    <a:solidFill>
                      <a:schemeClr val="accent2"/>
                    </a:solidFill>
                  </a:rPr>
                  <a:t>的</a:t>
                </a:r>
                <a:r>
                  <a:rPr lang="en-US" altLang="zh-CN" b="1">
                    <a:solidFill>
                      <a:schemeClr val="accent2"/>
                    </a:solidFill>
                  </a:rPr>
                  <a:t>ARTIS</a:t>
                </a:r>
                <a:r>
                  <a:rPr lang="zh-CN" altLang="en-US" b="1">
                    <a:solidFill>
                      <a:schemeClr val="accent2"/>
                    </a:solidFill>
                  </a:rPr>
                  <a:t>模型</a:t>
                </a:r>
              </a:p>
            </p:txBody>
          </p:sp>
          <p:sp>
            <p:nvSpPr>
              <p:cNvPr id="34840" name="Text Box 13"/>
              <p:cNvSpPr txBox="1">
                <a:spLocks noChangeArrowheads="1"/>
              </p:cNvSpPr>
              <p:nvPr/>
            </p:nvSpPr>
            <p:spPr bwMode="auto">
              <a:xfrm>
                <a:off x="2618" y="2947"/>
                <a:ext cx="23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accent2"/>
                    </a:solidFill>
                  </a:rPr>
                  <a:t>Ballet </a:t>
                </a:r>
                <a:r>
                  <a:rPr lang="zh-CN" altLang="en-US" b="1">
                    <a:solidFill>
                      <a:schemeClr val="accent2"/>
                    </a:solidFill>
                  </a:rPr>
                  <a:t>的</a:t>
                </a:r>
                <a:r>
                  <a:rPr lang="en-US" altLang="zh-CN" b="1">
                    <a:solidFill>
                      <a:schemeClr val="accent2"/>
                    </a:solidFill>
                  </a:rPr>
                  <a:t>Multi-Agent</a:t>
                </a:r>
                <a:r>
                  <a:rPr lang="zh-CN" altLang="en-US" b="1">
                    <a:solidFill>
                      <a:schemeClr val="accent2"/>
                    </a:solidFill>
                  </a:rPr>
                  <a:t>模型</a:t>
                </a:r>
              </a:p>
            </p:txBody>
          </p:sp>
          <p:sp>
            <p:nvSpPr>
              <p:cNvPr id="34841" name="Text Box 14"/>
              <p:cNvSpPr txBox="1">
                <a:spLocks noChangeArrowheads="1"/>
              </p:cNvSpPr>
              <p:nvPr/>
            </p:nvSpPr>
            <p:spPr bwMode="auto">
              <a:xfrm>
                <a:off x="2618" y="3235"/>
                <a:ext cx="24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accent2"/>
                    </a:solidFill>
                  </a:rPr>
                  <a:t>Timmis</a:t>
                </a:r>
                <a:r>
                  <a:rPr lang="zh-CN" altLang="en-US" b="1">
                    <a:solidFill>
                      <a:schemeClr val="accent2"/>
                    </a:solidFill>
                  </a:rPr>
                  <a:t>的</a:t>
                </a:r>
                <a:r>
                  <a:rPr lang="en-US" altLang="zh-CN" b="1">
                    <a:solidFill>
                      <a:schemeClr val="accent2"/>
                    </a:solidFill>
                  </a:rPr>
                  <a:t>RLAIS</a:t>
                </a:r>
                <a:r>
                  <a:rPr lang="zh-CN" altLang="en-US" b="1">
                    <a:solidFill>
                      <a:schemeClr val="accent2"/>
                    </a:solidFill>
                  </a:rPr>
                  <a:t>网络模型</a:t>
                </a:r>
              </a:p>
            </p:txBody>
          </p:sp>
          <p:sp>
            <p:nvSpPr>
              <p:cNvPr id="34842" name="Text Box 15"/>
              <p:cNvSpPr txBox="1">
                <a:spLocks noChangeArrowheads="1"/>
              </p:cNvSpPr>
              <p:nvPr/>
            </p:nvSpPr>
            <p:spPr bwMode="auto">
              <a:xfrm>
                <a:off x="2618" y="3523"/>
                <a:ext cx="24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accent2"/>
                    </a:solidFill>
                  </a:rPr>
                  <a:t>Ishida</a:t>
                </a:r>
                <a:r>
                  <a:rPr lang="zh-CN" altLang="en-US" b="1">
                    <a:solidFill>
                      <a:schemeClr val="accent2"/>
                    </a:solidFill>
                  </a:rPr>
                  <a:t>的动态免疫网络模型</a:t>
                </a:r>
              </a:p>
            </p:txBody>
          </p:sp>
          <p:sp>
            <p:nvSpPr>
              <p:cNvPr id="34843" name="Text Box 16"/>
              <p:cNvSpPr txBox="1">
                <a:spLocks noChangeArrowheads="1"/>
              </p:cNvSpPr>
              <p:nvPr/>
            </p:nvSpPr>
            <p:spPr bwMode="auto">
              <a:xfrm>
                <a:off x="2618" y="3859"/>
                <a:ext cx="24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2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accent2"/>
                    </a:solidFill>
                  </a:rPr>
                  <a:t>De Castro</a:t>
                </a:r>
                <a:r>
                  <a:rPr lang="zh-CN" altLang="en-US" b="1">
                    <a:solidFill>
                      <a:schemeClr val="accent2"/>
                    </a:solidFill>
                  </a:rPr>
                  <a:t>的</a:t>
                </a:r>
                <a:r>
                  <a:rPr lang="en-US" altLang="zh-CN" b="1">
                    <a:solidFill>
                      <a:schemeClr val="accent2"/>
                    </a:solidFill>
                  </a:rPr>
                  <a:t>aiNET</a:t>
                </a:r>
                <a:r>
                  <a:rPr lang="zh-CN" altLang="en-US" b="1">
                    <a:solidFill>
                      <a:schemeClr val="accent2"/>
                    </a:solidFill>
                  </a:rPr>
                  <a:t>网络模型</a:t>
                </a:r>
              </a:p>
            </p:txBody>
          </p:sp>
        </p:grpSp>
        <p:grpSp>
          <p:nvGrpSpPr>
            <p:cNvPr id="34834" name="Group 17"/>
            <p:cNvGrpSpPr>
              <a:grpSpLocks/>
            </p:cNvGrpSpPr>
            <p:nvPr/>
          </p:nvGrpSpPr>
          <p:grpSpPr bwMode="auto">
            <a:xfrm>
              <a:off x="2789" y="2755"/>
              <a:ext cx="2880" cy="1392"/>
              <a:chOff x="2618" y="4291"/>
              <a:chExt cx="2880" cy="1392"/>
            </a:xfrm>
          </p:grpSpPr>
          <p:sp>
            <p:nvSpPr>
              <p:cNvPr id="34835" name="Text Box 18"/>
              <p:cNvSpPr txBox="1">
                <a:spLocks noChangeArrowheads="1"/>
              </p:cNvSpPr>
              <p:nvPr/>
            </p:nvSpPr>
            <p:spPr bwMode="auto">
              <a:xfrm>
                <a:off x="2618" y="4291"/>
                <a:ext cx="24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accent2"/>
                    </a:solidFill>
                  </a:rPr>
                  <a:t>Forrest</a:t>
                </a:r>
                <a:r>
                  <a:rPr lang="zh-CN" altLang="en-US" b="1">
                    <a:solidFill>
                      <a:schemeClr val="accent2"/>
                    </a:solidFill>
                    <a:latin typeface="宋体" panose="02010600030101010101" pitchFamily="2" charset="-122"/>
                  </a:rPr>
                  <a:t>的否定选择算法</a:t>
                </a:r>
                <a:r>
                  <a:rPr lang="zh-CN" altLang="en-US" b="1">
                    <a:solidFill>
                      <a:schemeClr val="accent2"/>
                    </a:solidFill>
                  </a:rPr>
                  <a:t> </a:t>
                </a:r>
              </a:p>
            </p:txBody>
          </p:sp>
          <p:sp>
            <p:nvSpPr>
              <p:cNvPr id="34836" name="Text Box 19"/>
              <p:cNvSpPr txBox="1">
                <a:spLocks noChangeArrowheads="1"/>
              </p:cNvSpPr>
              <p:nvPr/>
            </p:nvSpPr>
            <p:spPr bwMode="auto">
              <a:xfrm>
                <a:off x="2618" y="4627"/>
                <a:ext cx="28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accent2"/>
                    </a:solidFill>
                  </a:rPr>
                  <a:t>Seiden</a:t>
                </a:r>
                <a:r>
                  <a:rPr lang="zh-CN" altLang="en-US" b="1">
                    <a:solidFill>
                      <a:schemeClr val="accent2"/>
                    </a:solidFill>
                    <a:latin typeface="宋体" panose="02010600030101010101" pitchFamily="2" charset="-122"/>
                  </a:rPr>
                  <a:t>和</a:t>
                </a:r>
                <a:r>
                  <a:rPr lang="en-US" altLang="zh-CN" b="1">
                    <a:solidFill>
                      <a:schemeClr val="accent2"/>
                    </a:solidFill>
                  </a:rPr>
                  <a:t>Celada</a:t>
                </a:r>
                <a:r>
                  <a:rPr lang="zh-CN" altLang="en-US" b="1">
                    <a:solidFill>
                      <a:schemeClr val="accent2"/>
                    </a:solidFill>
                    <a:latin typeface="宋体" panose="02010600030101010101" pitchFamily="2" charset="-122"/>
                  </a:rPr>
                  <a:t>的肯定选择算法</a:t>
                </a:r>
                <a:r>
                  <a:rPr lang="zh-CN" altLang="en-US" b="1">
                    <a:solidFill>
                      <a:schemeClr val="accent2"/>
                    </a:solidFill>
                  </a:rPr>
                  <a:t> </a:t>
                </a:r>
              </a:p>
            </p:txBody>
          </p:sp>
          <p:sp>
            <p:nvSpPr>
              <p:cNvPr id="34837" name="Text Box 20"/>
              <p:cNvSpPr txBox="1">
                <a:spLocks noChangeArrowheads="1"/>
              </p:cNvSpPr>
              <p:nvPr/>
            </p:nvSpPr>
            <p:spPr bwMode="auto">
              <a:xfrm>
                <a:off x="2618" y="4963"/>
                <a:ext cx="24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accent2"/>
                    </a:solidFill>
                  </a:rPr>
                  <a:t>De Castro</a:t>
                </a:r>
                <a:r>
                  <a:rPr lang="zh-CN" altLang="en-US" b="1">
                    <a:solidFill>
                      <a:schemeClr val="accent2"/>
                    </a:solidFill>
                    <a:latin typeface="宋体" panose="02010600030101010101" pitchFamily="2" charset="-122"/>
                  </a:rPr>
                  <a:t>的克隆选择算法</a:t>
                </a:r>
                <a:r>
                  <a:rPr lang="zh-CN" altLang="en-US" b="1">
                    <a:solidFill>
                      <a:schemeClr val="accent2"/>
                    </a:solidFill>
                  </a:rPr>
                  <a:t> </a:t>
                </a:r>
              </a:p>
            </p:txBody>
          </p:sp>
          <p:sp>
            <p:nvSpPr>
              <p:cNvPr id="34838" name="Text Box 21"/>
              <p:cNvSpPr txBox="1">
                <a:spLocks noChangeArrowheads="1"/>
              </p:cNvSpPr>
              <p:nvPr/>
            </p:nvSpPr>
            <p:spPr bwMode="auto">
              <a:xfrm>
                <a:off x="2618" y="5395"/>
                <a:ext cx="26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accent2"/>
                    </a:solidFill>
                  </a:rPr>
                  <a:t>Timmis</a:t>
                </a:r>
                <a:r>
                  <a:rPr lang="zh-CN" altLang="en-US" b="1">
                    <a:solidFill>
                      <a:schemeClr val="accent2"/>
                    </a:solidFill>
                    <a:latin typeface="宋体" panose="02010600030101010101" pitchFamily="2" charset="-122"/>
                  </a:rPr>
                  <a:t>的</a:t>
                </a:r>
                <a:r>
                  <a:rPr lang="en-US" altLang="zh-CN" b="1">
                    <a:solidFill>
                      <a:schemeClr val="accent2"/>
                    </a:solidFill>
                  </a:rPr>
                  <a:t>RAIN</a:t>
                </a:r>
                <a:r>
                  <a:rPr lang="zh-CN" altLang="en-US" b="1">
                    <a:solidFill>
                      <a:schemeClr val="accent2"/>
                    </a:solidFill>
                    <a:latin typeface="宋体" panose="02010600030101010101" pitchFamily="2" charset="-122"/>
                  </a:rPr>
                  <a:t>免疫网络算法</a:t>
                </a:r>
                <a:r>
                  <a:rPr lang="zh-CN" altLang="en-US" b="1">
                    <a:solidFill>
                      <a:schemeClr val="accent2"/>
                    </a:solidFill>
                  </a:rPr>
                  <a:t> </a:t>
                </a:r>
              </a:p>
            </p:txBody>
          </p:sp>
        </p:grpSp>
      </p:grpSp>
      <p:grpSp>
        <p:nvGrpSpPr>
          <p:cNvPr id="225302" name="Group 22"/>
          <p:cNvGrpSpPr>
            <a:grpSpLocks/>
          </p:cNvGrpSpPr>
          <p:nvPr/>
        </p:nvGrpSpPr>
        <p:grpSpPr bwMode="auto">
          <a:xfrm>
            <a:off x="2786063" y="1295400"/>
            <a:ext cx="1687512" cy="4800600"/>
            <a:chOff x="1755" y="1147"/>
            <a:chExt cx="1063" cy="3024"/>
          </a:xfrm>
        </p:grpSpPr>
        <p:grpSp>
          <p:nvGrpSpPr>
            <p:cNvPr id="34826" name="Group 23"/>
            <p:cNvGrpSpPr>
              <a:grpSpLocks/>
            </p:cNvGrpSpPr>
            <p:nvPr/>
          </p:nvGrpSpPr>
          <p:grpSpPr bwMode="auto">
            <a:xfrm>
              <a:off x="2234" y="1147"/>
              <a:ext cx="584" cy="3024"/>
              <a:chOff x="1842" y="2659"/>
              <a:chExt cx="584" cy="3024"/>
            </a:xfrm>
          </p:grpSpPr>
          <p:sp>
            <p:nvSpPr>
              <p:cNvPr id="34828" name="AutoShape 24"/>
              <p:cNvSpPr>
                <a:spLocks/>
              </p:cNvSpPr>
              <p:nvPr/>
            </p:nvSpPr>
            <p:spPr bwMode="auto">
              <a:xfrm>
                <a:off x="1842" y="3430"/>
                <a:ext cx="96" cy="1533"/>
              </a:xfrm>
              <a:prstGeom prst="leftBrace">
                <a:avLst>
                  <a:gd name="adj1" fmla="val 133073"/>
                  <a:gd name="adj2" fmla="val 50000"/>
                </a:avLst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4829" name="Text Box 25"/>
              <p:cNvSpPr txBox="1">
                <a:spLocks noChangeArrowheads="1"/>
              </p:cNvSpPr>
              <p:nvPr/>
            </p:nvSpPr>
            <p:spPr bwMode="auto">
              <a:xfrm>
                <a:off x="1973" y="2947"/>
                <a:ext cx="309" cy="986"/>
              </a:xfrm>
              <a:prstGeom prst="rect">
                <a:avLst/>
              </a:prstGeom>
              <a:noFill/>
              <a:ln w="12700" cap="sq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b="1">
                    <a:solidFill>
                      <a:schemeClr val="accent2"/>
                    </a:solidFill>
                  </a:rPr>
                  <a:t>免</a:t>
                </a:r>
              </a:p>
              <a:p>
                <a:pPr eaLnBrk="1" hangingPunct="1"/>
                <a:r>
                  <a:rPr lang="zh-CN" altLang="en-US" b="1">
                    <a:solidFill>
                      <a:schemeClr val="accent2"/>
                    </a:solidFill>
                  </a:rPr>
                  <a:t>疫</a:t>
                </a:r>
              </a:p>
              <a:p>
                <a:pPr eaLnBrk="1" hangingPunct="1"/>
                <a:r>
                  <a:rPr lang="zh-CN" altLang="en-US" b="1">
                    <a:solidFill>
                      <a:schemeClr val="accent2"/>
                    </a:solidFill>
                  </a:rPr>
                  <a:t>模</a:t>
                </a:r>
              </a:p>
              <a:p>
                <a:pPr eaLnBrk="1" hangingPunct="1"/>
                <a:r>
                  <a:rPr lang="zh-CN" altLang="en-US" b="1">
                    <a:solidFill>
                      <a:schemeClr val="accent2"/>
                    </a:solidFill>
                  </a:rPr>
                  <a:t>型</a:t>
                </a:r>
              </a:p>
            </p:txBody>
          </p:sp>
          <p:sp>
            <p:nvSpPr>
              <p:cNvPr id="34830" name="Text Box 26"/>
              <p:cNvSpPr txBox="1">
                <a:spLocks noChangeArrowheads="1"/>
              </p:cNvSpPr>
              <p:nvPr/>
            </p:nvSpPr>
            <p:spPr bwMode="auto">
              <a:xfrm>
                <a:off x="1973" y="4579"/>
                <a:ext cx="261" cy="986"/>
              </a:xfrm>
              <a:prstGeom prst="rect">
                <a:avLst/>
              </a:prstGeom>
              <a:noFill/>
              <a:ln w="12700" cap="sq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b="1">
                    <a:solidFill>
                      <a:schemeClr val="accent2"/>
                    </a:solidFill>
                  </a:rPr>
                  <a:t>免</a:t>
                </a:r>
              </a:p>
              <a:p>
                <a:pPr eaLnBrk="1" hangingPunct="1"/>
                <a:r>
                  <a:rPr lang="zh-CN" altLang="en-US" b="1">
                    <a:solidFill>
                      <a:schemeClr val="accent2"/>
                    </a:solidFill>
                  </a:rPr>
                  <a:t>疫</a:t>
                </a:r>
              </a:p>
              <a:p>
                <a:pPr eaLnBrk="1" hangingPunct="1"/>
                <a:r>
                  <a:rPr lang="zh-CN" altLang="en-US" b="1">
                    <a:solidFill>
                      <a:schemeClr val="accent2"/>
                    </a:solidFill>
                  </a:rPr>
                  <a:t>算</a:t>
                </a:r>
              </a:p>
              <a:p>
                <a:pPr eaLnBrk="1" hangingPunct="1"/>
                <a:r>
                  <a:rPr lang="zh-CN" altLang="en-US" b="1">
                    <a:solidFill>
                      <a:schemeClr val="accent2"/>
                    </a:solidFill>
                  </a:rPr>
                  <a:t>法</a:t>
                </a:r>
              </a:p>
            </p:txBody>
          </p:sp>
          <p:sp>
            <p:nvSpPr>
              <p:cNvPr id="34831" name="AutoShape 27"/>
              <p:cNvSpPr>
                <a:spLocks/>
              </p:cNvSpPr>
              <p:nvPr/>
            </p:nvSpPr>
            <p:spPr bwMode="auto">
              <a:xfrm>
                <a:off x="2282" y="2659"/>
                <a:ext cx="144" cy="1488"/>
              </a:xfrm>
              <a:prstGeom prst="leftBrace">
                <a:avLst>
                  <a:gd name="adj1" fmla="val 86111"/>
                  <a:gd name="adj2" fmla="val 50000"/>
                </a:avLst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4832" name="AutoShape 28"/>
              <p:cNvSpPr>
                <a:spLocks/>
              </p:cNvSpPr>
              <p:nvPr/>
            </p:nvSpPr>
            <p:spPr bwMode="auto">
              <a:xfrm>
                <a:off x="2282" y="4291"/>
                <a:ext cx="144" cy="1392"/>
              </a:xfrm>
              <a:prstGeom prst="leftBrace">
                <a:avLst>
                  <a:gd name="adj1" fmla="val 80556"/>
                  <a:gd name="adj2" fmla="val 50000"/>
                </a:avLst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34827" name="Text Box 29"/>
            <p:cNvSpPr txBox="1">
              <a:spLocks noChangeArrowheads="1"/>
            </p:cNvSpPr>
            <p:nvPr/>
          </p:nvSpPr>
          <p:spPr bwMode="auto">
            <a:xfrm>
              <a:off x="1755" y="1989"/>
              <a:ext cx="343" cy="1446"/>
            </a:xfrm>
            <a:prstGeom prst="rect">
              <a:avLst/>
            </a:prstGeom>
            <a:noFill/>
            <a:ln w="12700" cap="sq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chemeClr val="accent2"/>
                  </a:solidFill>
                </a:rPr>
                <a:t>人</a:t>
              </a:r>
            </a:p>
            <a:p>
              <a:pPr eaLnBrk="1" hangingPunct="1"/>
              <a:r>
                <a:rPr lang="zh-CN" altLang="en-US" b="1">
                  <a:solidFill>
                    <a:schemeClr val="accent2"/>
                  </a:solidFill>
                </a:rPr>
                <a:t>工</a:t>
              </a:r>
            </a:p>
            <a:p>
              <a:pPr eaLnBrk="1" hangingPunct="1"/>
              <a:r>
                <a:rPr lang="zh-CN" altLang="en-US" b="1">
                  <a:solidFill>
                    <a:schemeClr val="accent2"/>
                  </a:solidFill>
                </a:rPr>
                <a:t>免</a:t>
              </a:r>
            </a:p>
            <a:p>
              <a:pPr eaLnBrk="1" hangingPunct="1"/>
              <a:r>
                <a:rPr lang="zh-CN" altLang="en-US" b="1">
                  <a:solidFill>
                    <a:schemeClr val="accent2"/>
                  </a:solidFill>
                </a:rPr>
                <a:t>疫</a:t>
              </a:r>
            </a:p>
            <a:p>
              <a:pPr eaLnBrk="1" hangingPunct="1"/>
              <a:r>
                <a:rPr lang="zh-CN" altLang="en-US" b="1">
                  <a:solidFill>
                    <a:schemeClr val="accent2"/>
                  </a:solidFill>
                </a:rPr>
                <a:t>系</a:t>
              </a:r>
            </a:p>
            <a:p>
              <a:pPr eaLnBrk="1" hangingPunct="1"/>
              <a:r>
                <a:rPr lang="zh-CN" altLang="en-US" b="1">
                  <a:solidFill>
                    <a:schemeClr val="accent2"/>
                  </a:solidFill>
                </a:rPr>
                <a:t>统</a:t>
              </a:r>
            </a:p>
          </p:txBody>
        </p:sp>
      </p:grpSp>
      <p:grpSp>
        <p:nvGrpSpPr>
          <p:cNvPr id="225310" name="Group 30"/>
          <p:cNvGrpSpPr>
            <a:grpSpLocks/>
          </p:cNvGrpSpPr>
          <p:nvPr/>
        </p:nvGrpSpPr>
        <p:grpSpPr bwMode="auto">
          <a:xfrm>
            <a:off x="685800" y="2667000"/>
            <a:ext cx="2100263" cy="2171700"/>
            <a:chOff x="432" y="1680"/>
            <a:chExt cx="1323" cy="1368"/>
          </a:xfrm>
        </p:grpSpPr>
        <p:sp>
          <p:nvSpPr>
            <p:cNvPr id="34824" name="AutoShape 31"/>
            <p:cNvSpPr>
              <a:spLocks noChangeArrowheads="1"/>
            </p:cNvSpPr>
            <p:nvPr/>
          </p:nvSpPr>
          <p:spPr bwMode="auto">
            <a:xfrm>
              <a:off x="1296" y="1680"/>
              <a:ext cx="459" cy="1368"/>
            </a:xfrm>
            <a:prstGeom prst="chevron">
              <a:avLst>
                <a:gd name="adj" fmla="val 69500"/>
              </a:avLst>
            </a:prstGeom>
            <a:solidFill>
              <a:schemeClr val="accent2"/>
            </a:solidFill>
            <a:ln w="12700" cap="sq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825" name="Text Box 32"/>
            <p:cNvSpPr txBox="1">
              <a:spLocks noChangeArrowheads="1"/>
            </p:cNvSpPr>
            <p:nvPr/>
          </p:nvSpPr>
          <p:spPr bwMode="auto">
            <a:xfrm>
              <a:off x="432" y="2208"/>
              <a:ext cx="12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accent2"/>
                  </a:solidFill>
                </a:rPr>
                <a:t>Farmer,1986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22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5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89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Artificial Immune System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人工免疫算法基本步骤</a:t>
            </a:r>
          </a:p>
          <a:p>
            <a:pPr lvl="1" eaLnBrk="1" hangingPunct="1">
              <a:defRPr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）将需要解决的问题定义成抗原</a:t>
            </a:r>
          </a:p>
          <a:p>
            <a:pPr lvl="1" eaLnBrk="1" hangingPunct="1">
              <a:defRPr/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）产生初始抗体群体（随机解）</a:t>
            </a:r>
          </a:p>
          <a:p>
            <a:pPr lvl="1" eaLnBrk="1" hangingPunct="1">
              <a:defRPr/>
            </a:pPr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）计算抗原与抗体之间的亲和力</a:t>
            </a:r>
          </a:p>
          <a:p>
            <a:pPr lvl="1" eaLnBrk="1" hangingPunct="1">
              <a:defRPr/>
            </a:pPr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）克隆选择</a:t>
            </a:r>
          </a:p>
          <a:p>
            <a:pPr lvl="1" eaLnBrk="1" hangingPunct="1">
              <a:defRPr/>
            </a:pPr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）评估新的抗体群体，若未满足终止条件，则转（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），否则算法停止，当前的抗体群体则为问题的最优解。</a:t>
            </a:r>
          </a:p>
          <a:p>
            <a:pPr lvl="1" eaLnBrk="1" hangingPunct="1">
              <a:defRPr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Questions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人工智能是使人类</a:t>
            </a:r>
            <a:r>
              <a:rPr lang="zh-CN" altLang="en-US" smtClean="0">
                <a:solidFill>
                  <a:srgbClr val="FF0000"/>
                </a:solidFill>
              </a:rPr>
              <a:t>进化</a:t>
            </a:r>
            <a:r>
              <a:rPr lang="zh-CN" altLang="en-US" smtClean="0"/>
              <a:t>还是</a:t>
            </a:r>
            <a:r>
              <a:rPr lang="zh-CN" altLang="en-US" smtClean="0">
                <a:solidFill>
                  <a:srgbClr val="FF0000"/>
                </a:solidFill>
              </a:rPr>
              <a:t>退化</a:t>
            </a:r>
            <a:r>
              <a:rPr lang="zh-CN" altLang="en-US" smtClean="0"/>
              <a:t>？</a:t>
            </a:r>
          </a:p>
        </p:txBody>
      </p:sp>
      <p:pic>
        <p:nvPicPr>
          <p:cNvPr id="182280" name="Picture 8" descr="进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8343900" cy="29305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2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dirty="0" smtClean="0"/>
              <a:t>Stochastic Optimization Search</a:t>
            </a:r>
          </a:p>
        </p:txBody>
      </p:sp>
      <p:sp>
        <p:nvSpPr>
          <p:cNvPr id="190468" name="AutoShape 4"/>
          <p:cNvSpPr>
            <a:spLocks noChangeArrowheads="1"/>
          </p:cNvSpPr>
          <p:nvPr/>
        </p:nvSpPr>
        <p:spPr bwMode="auto">
          <a:xfrm>
            <a:off x="3124200" y="2438400"/>
            <a:ext cx="3352800" cy="2514600"/>
          </a:xfrm>
          <a:prstGeom prst="irregularSeal2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</a:gradFill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1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sz="1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itchFamily="49" charset="-122"/>
                <a:ea typeface="幼圆" pitchFamily="49" charset="-122"/>
              </a:rPr>
              <a:t>遗传算法 </a:t>
            </a:r>
          </a:p>
        </p:txBody>
      </p:sp>
      <p:sp>
        <p:nvSpPr>
          <p:cNvPr id="190469" name="AutoShape 5"/>
          <p:cNvSpPr>
            <a:spLocks noChangeArrowheads="1"/>
          </p:cNvSpPr>
          <p:nvPr/>
        </p:nvSpPr>
        <p:spPr bwMode="auto">
          <a:xfrm>
            <a:off x="5791200" y="3429000"/>
            <a:ext cx="3352800" cy="2514600"/>
          </a:xfrm>
          <a:prstGeom prst="irregularSeal2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1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sz="1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itchFamily="49" charset="-122"/>
                <a:ea typeface="幼圆" pitchFamily="49" charset="-122"/>
              </a:rPr>
              <a:t>进化规划 </a:t>
            </a:r>
          </a:p>
        </p:txBody>
      </p:sp>
      <p:sp>
        <p:nvSpPr>
          <p:cNvPr id="190470" name="AutoShape 6"/>
          <p:cNvSpPr>
            <a:spLocks noChangeArrowheads="1"/>
          </p:cNvSpPr>
          <p:nvPr/>
        </p:nvSpPr>
        <p:spPr bwMode="auto">
          <a:xfrm>
            <a:off x="2667000" y="838200"/>
            <a:ext cx="3352800" cy="2514600"/>
          </a:xfrm>
          <a:prstGeom prst="irregularSeal2">
            <a:avLst/>
          </a:prstGeom>
          <a:gradFill rotWithShape="0">
            <a:gsLst>
              <a:gs pos="0">
                <a:srgbClr val="FFFF00">
                  <a:gamma/>
                  <a:shade val="46275"/>
                  <a:invGamma/>
                </a:srgbClr>
              </a:gs>
              <a:gs pos="100000">
                <a:srgbClr val="FFFF00"/>
              </a:gs>
            </a:gsLst>
            <a:lin ang="5400000" scaled="1"/>
          </a:gra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1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sz="1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itchFamily="49" charset="-122"/>
                <a:ea typeface="幼圆" pitchFamily="49" charset="-122"/>
              </a:rPr>
              <a:t>进化策略 </a:t>
            </a:r>
          </a:p>
        </p:txBody>
      </p:sp>
      <p:sp>
        <p:nvSpPr>
          <p:cNvPr id="190471" name="AutoShape 7"/>
          <p:cNvSpPr>
            <a:spLocks noChangeArrowheads="1"/>
          </p:cNvSpPr>
          <p:nvPr/>
        </p:nvSpPr>
        <p:spPr bwMode="auto">
          <a:xfrm>
            <a:off x="5486400" y="990600"/>
            <a:ext cx="3352800" cy="2514600"/>
          </a:xfrm>
          <a:prstGeom prst="irregularSeal2">
            <a:avLst/>
          </a:prstGeom>
          <a:gradFill rotWithShape="0">
            <a:gsLst>
              <a:gs pos="0">
                <a:srgbClr val="FF0000">
                  <a:gamma/>
                  <a:shade val="46275"/>
                  <a:invGamma/>
                </a:srgbClr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1800" b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sz="1800" b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itchFamily="49" charset="-122"/>
                <a:ea typeface="幼圆" pitchFamily="49" charset="-122"/>
              </a:rPr>
              <a:t>遗传编程 </a:t>
            </a:r>
          </a:p>
        </p:txBody>
      </p:sp>
      <p:sp>
        <p:nvSpPr>
          <p:cNvPr id="190472" name="AutoShape 8"/>
          <p:cNvSpPr>
            <a:spLocks noChangeArrowheads="1"/>
          </p:cNvSpPr>
          <p:nvPr/>
        </p:nvSpPr>
        <p:spPr bwMode="auto">
          <a:xfrm>
            <a:off x="3352800" y="4343400"/>
            <a:ext cx="3352800" cy="2514600"/>
          </a:xfrm>
          <a:prstGeom prst="irregularSeal2">
            <a:avLst/>
          </a:prstGeom>
          <a:gradFill rotWithShape="0">
            <a:gsLst>
              <a:gs pos="0">
                <a:srgbClr val="F9D107">
                  <a:gamma/>
                  <a:shade val="46275"/>
                  <a:invGamma/>
                </a:srgbClr>
              </a:gs>
              <a:gs pos="100000">
                <a:srgbClr val="F9D107"/>
              </a:gs>
            </a:gsLst>
            <a:lin ang="5400000" scaled="1"/>
          </a:gradFill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18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sz="18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itchFamily="49" charset="-122"/>
                <a:ea typeface="幼圆" pitchFamily="49" charset="-122"/>
              </a:rPr>
              <a:t>模拟退火 </a:t>
            </a:r>
          </a:p>
        </p:txBody>
      </p:sp>
      <p:sp>
        <p:nvSpPr>
          <p:cNvPr id="190473" name="AutoShape 9"/>
          <p:cNvSpPr>
            <a:spLocks noChangeArrowheads="1"/>
          </p:cNvSpPr>
          <p:nvPr/>
        </p:nvSpPr>
        <p:spPr bwMode="auto">
          <a:xfrm>
            <a:off x="533400" y="4343400"/>
            <a:ext cx="3352800" cy="2514600"/>
          </a:xfrm>
          <a:prstGeom prst="irregularSeal2">
            <a:avLst/>
          </a:prstGeom>
          <a:gradFill rotWithShape="0">
            <a:gsLst>
              <a:gs pos="0">
                <a:srgbClr val="005CBF"/>
              </a:gs>
              <a:gs pos="25000">
                <a:srgbClr val="0087E6"/>
              </a:gs>
              <a:gs pos="75000">
                <a:srgbClr val="21D6E0"/>
              </a:gs>
              <a:gs pos="100000">
                <a:srgbClr val="03D4A8"/>
              </a:gs>
            </a:gsLst>
            <a:lin ang="5400000" scaled="1"/>
          </a:gradFill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1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sz="1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itchFamily="49" charset="-122"/>
                <a:ea typeface="幼圆" pitchFamily="49" charset="-122"/>
              </a:rPr>
              <a:t>粒子群 </a:t>
            </a:r>
          </a:p>
        </p:txBody>
      </p:sp>
      <p:sp>
        <p:nvSpPr>
          <p:cNvPr id="190474" name="AutoShape 10"/>
          <p:cNvSpPr>
            <a:spLocks noChangeArrowheads="1"/>
          </p:cNvSpPr>
          <p:nvPr/>
        </p:nvSpPr>
        <p:spPr bwMode="auto">
          <a:xfrm>
            <a:off x="0" y="2667000"/>
            <a:ext cx="3352800" cy="2514600"/>
          </a:xfrm>
          <a:prstGeom prst="irregularSeal2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1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sz="1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itchFamily="49" charset="-122"/>
                <a:ea typeface="幼圆" pitchFamily="49" charset="-122"/>
              </a:rPr>
              <a:t>蚁群 </a:t>
            </a:r>
          </a:p>
        </p:txBody>
      </p:sp>
      <p:sp>
        <p:nvSpPr>
          <p:cNvPr id="190475" name="AutoShape 11"/>
          <p:cNvSpPr>
            <a:spLocks noChangeArrowheads="1"/>
          </p:cNvSpPr>
          <p:nvPr/>
        </p:nvSpPr>
        <p:spPr bwMode="auto">
          <a:xfrm>
            <a:off x="0" y="838200"/>
            <a:ext cx="3352800" cy="2514600"/>
          </a:xfrm>
          <a:prstGeom prst="irregularSeal2">
            <a:avLst/>
          </a:prstGeom>
          <a:gradFill rotWithShape="0">
            <a:gsLst>
              <a:gs pos="0">
                <a:srgbClr val="FF0066">
                  <a:gamma/>
                  <a:shade val="46275"/>
                  <a:invGamma/>
                </a:srgbClr>
              </a:gs>
              <a:gs pos="100000">
                <a:srgbClr val="FF0066"/>
              </a:gs>
            </a:gsLst>
            <a:lin ang="5400000" scaled="1"/>
          </a:gradFill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1800" b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sz="1800" b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itchFamily="49" charset="-122"/>
                <a:ea typeface="幼圆" pitchFamily="49" charset="-122"/>
              </a:rPr>
              <a:t>人工免疫 </a:t>
            </a:r>
          </a:p>
        </p:txBody>
      </p:sp>
      <p:sp>
        <p:nvSpPr>
          <p:cNvPr id="190484" name="AutoShape 20"/>
          <p:cNvSpPr>
            <a:spLocks noChangeArrowheads="1"/>
          </p:cNvSpPr>
          <p:nvPr/>
        </p:nvSpPr>
        <p:spPr bwMode="auto">
          <a:xfrm>
            <a:off x="0" y="692150"/>
            <a:ext cx="8534400" cy="5867400"/>
          </a:xfrm>
          <a:prstGeom prst="star32">
            <a:avLst>
              <a:gd name="adj" fmla="val 37500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800" b="1">
                <a:solidFill>
                  <a:srgbClr val="3333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sz="2800" b="1">
                <a:solidFill>
                  <a:srgbClr val="3333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itchFamily="49" charset="-122"/>
                <a:ea typeface="幼圆" pitchFamily="49" charset="-122"/>
              </a:rPr>
              <a:t>随机搜索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0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0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0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0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0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0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0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0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0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0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0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0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0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0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0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0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0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0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8" grpId="0" animBg="1" autoUpdateAnimBg="0"/>
      <p:bldP spid="190469" grpId="0" animBg="1" autoUpdateAnimBg="0"/>
      <p:bldP spid="190470" grpId="0" animBg="1" autoUpdateAnimBg="0"/>
      <p:bldP spid="190471" grpId="0" animBg="1" autoUpdateAnimBg="0"/>
      <p:bldP spid="190472" grpId="0" animBg="1" autoUpdateAnimBg="0"/>
      <p:bldP spid="190473" grpId="0" animBg="1" autoUpdateAnimBg="0"/>
      <p:bldP spid="190474" grpId="0" animBg="1" autoUpdateAnimBg="0"/>
      <p:bldP spid="190475" grpId="0" animBg="1" autoUpdateAnimBg="0"/>
      <p:bldP spid="190484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学习要求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能实现基本遗传算法并解释其原理</a:t>
            </a:r>
          </a:p>
          <a:p>
            <a:pPr eaLnBrk="1" hangingPunct="1">
              <a:defRPr/>
            </a:pPr>
            <a:r>
              <a:rPr lang="zh-CN" altLang="en-US" smtClean="0"/>
              <a:t>能解释其它</a:t>
            </a:r>
            <a:r>
              <a:rPr lang="zh-CN" altLang="en-US" dirty="0" smtClean="0"/>
              <a:t>随机优化</a:t>
            </a:r>
            <a:r>
              <a:rPr lang="zh-CN" altLang="en-US" smtClean="0"/>
              <a:t>搜索算法并能相互比较：</a:t>
            </a:r>
            <a:endParaRPr lang="zh-CN" altLang="en-US" dirty="0" smtClean="0"/>
          </a:p>
          <a:p>
            <a:pPr lvl="1" eaLnBrk="1" hangingPunct="1">
              <a:defRPr/>
            </a:pPr>
            <a:r>
              <a:rPr lang="zh-CN" altLang="en-US" dirty="0" smtClean="0"/>
              <a:t>进化规划</a:t>
            </a:r>
          </a:p>
          <a:p>
            <a:pPr lvl="1" eaLnBrk="1" hangingPunct="1">
              <a:defRPr/>
            </a:pPr>
            <a:r>
              <a:rPr lang="zh-CN" altLang="en-US" dirty="0" smtClean="0"/>
              <a:t>进化策略</a:t>
            </a:r>
          </a:p>
          <a:p>
            <a:pPr lvl="1" eaLnBrk="1" hangingPunct="1">
              <a:defRPr/>
            </a:pPr>
            <a:r>
              <a:rPr lang="zh-CN" altLang="en-US" dirty="0" smtClean="0"/>
              <a:t>遗传编程</a:t>
            </a:r>
          </a:p>
          <a:p>
            <a:pPr lvl="1" eaLnBrk="1" hangingPunct="1">
              <a:defRPr/>
            </a:pPr>
            <a:r>
              <a:rPr lang="zh-CN" altLang="en-US" dirty="0" smtClean="0"/>
              <a:t>模拟退火算法</a:t>
            </a:r>
          </a:p>
          <a:p>
            <a:pPr lvl="1" eaLnBrk="1" hangingPunct="1">
              <a:defRPr/>
            </a:pPr>
            <a:r>
              <a:rPr lang="zh-CN" altLang="en-US" dirty="0" smtClean="0"/>
              <a:t>蚁群算法</a:t>
            </a:r>
          </a:p>
          <a:p>
            <a:pPr lvl="1" eaLnBrk="1" hangingPunct="1">
              <a:defRPr/>
            </a:pPr>
            <a:r>
              <a:rPr lang="zh-CN" altLang="en-US" dirty="0" smtClean="0"/>
              <a:t>粒子群算法</a:t>
            </a:r>
          </a:p>
          <a:p>
            <a:pPr lvl="1" eaLnBrk="1" hangingPunct="1">
              <a:defRPr/>
            </a:pPr>
            <a:r>
              <a:rPr lang="zh-CN" altLang="en-US" dirty="0" smtClean="0"/>
              <a:t>人工免疫系统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6" descr="适者生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4600"/>
            <a:ext cx="5181600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Evolutionary Computation</a:t>
            </a:r>
          </a:p>
        </p:txBody>
      </p:sp>
      <p:pic>
        <p:nvPicPr>
          <p:cNvPr id="7172" name="Picture 4" descr="darw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914400"/>
            <a:ext cx="3244850" cy="5410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WordArt 5"/>
          <p:cNvSpPr>
            <a:spLocks noChangeArrowheads="1" noChangeShapeType="1" noTextEdit="1"/>
          </p:cNvSpPr>
          <p:nvPr/>
        </p:nvSpPr>
        <p:spPr bwMode="auto">
          <a:xfrm>
            <a:off x="914400" y="1219200"/>
            <a:ext cx="4648200" cy="1143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zh-CN" altLang="en-US" sz="3600" b="1" kern="10">
                <a:gradFill rotWithShape="1">
                  <a:gsLst>
                    <a:gs pos="0">
                      <a:srgbClr val="0000FF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物竞天择 适者生存</a:t>
            </a:r>
          </a:p>
        </p:txBody>
      </p:sp>
      <p:pic>
        <p:nvPicPr>
          <p:cNvPr id="7174" name="Picture 3" descr="Origin of Species - 185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4005263"/>
            <a:ext cx="342265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Evolutionary Computation</a:t>
            </a:r>
          </a:p>
        </p:txBody>
      </p:sp>
      <p:pic>
        <p:nvPicPr>
          <p:cNvPr id="8195" name="Picture 4" descr="Men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2738438" cy="387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5" descr="豌豆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00200"/>
            <a:ext cx="3138488" cy="420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WordArt 6"/>
          <p:cNvSpPr>
            <a:spLocks noChangeArrowheads="1" noChangeShapeType="1" noTextEdit="1"/>
          </p:cNvSpPr>
          <p:nvPr/>
        </p:nvSpPr>
        <p:spPr bwMode="auto">
          <a:xfrm>
            <a:off x="2667000" y="4572000"/>
            <a:ext cx="4291013" cy="1693863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孟德尔定律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 descr="evol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505200"/>
            <a:ext cx="6046788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Evolutionary Computation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进化规划</a:t>
            </a:r>
            <a:r>
              <a:rPr lang="en-US" altLang="zh-CN" dirty="0"/>
              <a:t>(Evolutionary Programming, EP</a:t>
            </a:r>
            <a:r>
              <a:rPr lang="en-US" altLang="zh-CN" dirty="0" smtClean="0"/>
              <a:t>)</a:t>
            </a:r>
          </a:p>
          <a:p>
            <a:pPr eaLnBrk="1" hangingPunct="1">
              <a:defRPr/>
            </a:pPr>
            <a:r>
              <a:rPr lang="zh-CN" altLang="en-US" dirty="0"/>
              <a:t>进化策略</a:t>
            </a:r>
            <a:r>
              <a:rPr lang="en-US" altLang="zh-CN" dirty="0"/>
              <a:t>(Evolution Strategy, ES)</a:t>
            </a:r>
          </a:p>
          <a:p>
            <a:pPr eaLnBrk="1" hangingPunct="1">
              <a:defRPr/>
            </a:pPr>
            <a:r>
              <a:rPr lang="zh-CN" altLang="en-US" dirty="0" smtClean="0"/>
              <a:t>遗传算法</a:t>
            </a:r>
            <a:r>
              <a:rPr lang="en-US" altLang="zh-CN" dirty="0" smtClean="0"/>
              <a:t>(Genetic Algorithm , GA )</a:t>
            </a:r>
          </a:p>
          <a:p>
            <a:pPr eaLnBrk="1" hangingPunct="1">
              <a:defRPr/>
            </a:pPr>
            <a:r>
              <a:rPr lang="zh-CN" altLang="en-US" dirty="0" smtClean="0"/>
              <a:t>遗传编程</a:t>
            </a:r>
            <a:r>
              <a:rPr lang="en-US" altLang="zh-CN" dirty="0" smtClean="0"/>
              <a:t>(Genetic Programming, GP)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Evolutionary Programming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1962</a:t>
            </a:r>
            <a:r>
              <a:rPr lang="zh-CN" altLang="en-US" dirty="0" smtClean="0"/>
              <a:t>年，美国学者</a:t>
            </a:r>
            <a:br>
              <a:rPr lang="zh-CN" altLang="en-US" dirty="0" smtClean="0"/>
            </a:br>
            <a:r>
              <a:rPr lang="en-US" altLang="zh-CN" dirty="0" smtClean="0"/>
              <a:t>L. J. </a:t>
            </a:r>
            <a:r>
              <a:rPr lang="en-US" altLang="zh-CN" dirty="0" err="1" smtClean="0"/>
              <a:t>Fogel</a:t>
            </a:r>
            <a:r>
              <a:rPr lang="en-US" altLang="zh-CN" dirty="0" smtClean="0"/>
              <a:t> </a:t>
            </a:r>
            <a:r>
              <a:rPr lang="zh-CN" altLang="en-US" dirty="0" smtClean="0"/>
              <a:t>在研究</a:t>
            </a:r>
            <a:br>
              <a:rPr lang="zh-CN" altLang="en-US" dirty="0" smtClean="0"/>
            </a:br>
            <a:r>
              <a:rPr lang="zh-CN" altLang="en-US" dirty="0" smtClean="0"/>
              <a:t>人工智能的智能行</a:t>
            </a:r>
            <a:br>
              <a:rPr lang="zh-CN" altLang="en-US" dirty="0" smtClean="0"/>
            </a:br>
            <a:r>
              <a:rPr lang="zh-CN" altLang="en-US" dirty="0" smtClean="0"/>
              <a:t>为时提出</a:t>
            </a:r>
          </a:p>
          <a:p>
            <a:pPr eaLnBrk="1" hangingPunct="1">
              <a:defRPr/>
            </a:pPr>
            <a:r>
              <a:rPr lang="zh-CN" altLang="en-US" dirty="0" smtClean="0"/>
              <a:t>要点</a:t>
            </a:r>
          </a:p>
          <a:p>
            <a:pPr lvl="1" eaLnBrk="1" hangingPunct="1">
              <a:defRPr/>
            </a:pPr>
            <a:r>
              <a:rPr lang="zh-CN" altLang="en-US" dirty="0" smtClean="0"/>
              <a:t>有限状态自动机</a:t>
            </a:r>
          </a:p>
          <a:p>
            <a:pPr lvl="1" eaLnBrk="1" hangingPunct="1">
              <a:defRPr/>
            </a:pPr>
            <a:r>
              <a:rPr lang="zh-CN" altLang="en-US" dirty="0" smtClean="0"/>
              <a:t>随机变异状态转换图</a:t>
            </a:r>
          </a:p>
        </p:txBody>
      </p:sp>
      <p:pic>
        <p:nvPicPr>
          <p:cNvPr id="12292" name="Picture 4" descr="Foge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0" y="1371600"/>
            <a:ext cx="2306638" cy="3276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FFFF"/>
      </a:hlink>
      <a:folHlink>
        <a:srgbClr val="FFFFFF"/>
      </a:folHlink>
    </a:clrScheme>
    <a:fontScheme name="默认设计模板">
      <a:majorFont>
        <a:latin typeface="Times New Roman"/>
        <a:ea typeface="仿宋_GB2312"/>
        <a:cs typeface=""/>
      </a:majorFont>
      <a:minorFont>
        <a:latin typeface="Times New Roman"/>
        <a:ea typeface="仿宋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Office\Templates\Powerpoint模板集\ARTERIES.POT</Template>
  <TotalTime>4442</TotalTime>
  <Words>1110</Words>
  <Application>Microsoft Office PowerPoint</Application>
  <PresentationFormat>全屏显示(4:3)</PresentationFormat>
  <Paragraphs>279</Paragraphs>
  <Slides>36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微软雅黑</vt:lpstr>
      <vt:lpstr>仿宋_GB2312</vt:lpstr>
      <vt:lpstr>Calibri</vt:lpstr>
      <vt:lpstr>Times New Roman</vt:lpstr>
      <vt:lpstr>华文行楷</vt:lpstr>
      <vt:lpstr>Wingdings</vt:lpstr>
      <vt:lpstr>隶书</vt:lpstr>
      <vt:lpstr>华文新魏</vt:lpstr>
      <vt:lpstr>Symbol</vt:lpstr>
      <vt:lpstr>宋体</vt:lpstr>
      <vt:lpstr>幼圆</vt:lpstr>
      <vt:lpstr>默认设计模板</vt:lpstr>
      <vt:lpstr>Equation.3</vt:lpstr>
      <vt:lpstr>人工智能</vt:lpstr>
      <vt:lpstr>Review</vt:lpstr>
      <vt:lpstr>7 Stochastic Optimization Search</vt:lpstr>
      <vt:lpstr>Stochastic Optimization Search</vt:lpstr>
      <vt:lpstr>学习要求</vt:lpstr>
      <vt:lpstr>Evolutionary Computation</vt:lpstr>
      <vt:lpstr>Evolutionary Computation</vt:lpstr>
      <vt:lpstr>Evolutionary Computation</vt:lpstr>
      <vt:lpstr>Evolutionary Programming</vt:lpstr>
      <vt:lpstr>Evolution Strategy</vt:lpstr>
      <vt:lpstr>Genetic Algorithm</vt:lpstr>
      <vt:lpstr>Genetic Programming</vt:lpstr>
      <vt:lpstr>Evolutionary Computation</vt:lpstr>
      <vt:lpstr>Evolutionary Computation</vt:lpstr>
      <vt:lpstr>Genetic Algorithm</vt:lpstr>
      <vt:lpstr>Genetic Algorithm</vt:lpstr>
      <vt:lpstr>Genetic Algorithm</vt:lpstr>
      <vt:lpstr>Genetic Algorithm</vt:lpstr>
      <vt:lpstr>Genetic Algorithm</vt:lpstr>
      <vt:lpstr>Genetic Algorithm</vt:lpstr>
      <vt:lpstr>Genetic Algorithm</vt:lpstr>
      <vt:lpstr>Simulated Annealing</vt:lpstr>
      <vt:lpstr>Simulated Annealing</vt:lpstr>
      <vt:lpstr>Simulated Annealing</vt:lpstr>
      <vt:lpstr>Swarm Intelligence</vt:lpstr>
      <vt:lpstr>Ant Colony Optimization</vt:lpstr>
      <vt:lpstr>Ant Colony Optimization</vt:lpstr>
      <vt:lpstr>Ant Colony Optimization</vt:lpstr>
      <vt:lpstr>Particle Swarm Optimization</vt:lpstr>
      <vt:lpstr>Particle Swarm Optimization</vt:lpstr>
      <vt:lpstr>Particle Swarm Optimization</vt:lpstr>
      <vt:lpstr>Swarm Intelligence</vt:lpstr>
      <vt:lpstr>Artificial Immune System</vt:lpstr>
      <vt:lpstr>Artificial Immune System</vt:lpstr>
      <vt:lpstr>Artificial Immune System</vt:lpstr>
      <vt:lpstr>Questions</vt:lpstr>
    </vt:vector>
  </TitlesOfParts>
  <Company>哈尔滨工程大学计算机科学与技术学院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</dc:title>
  <dc:creator>刘海波</dc:creator>
  <cp:lastModifiedBy>OO</cp:lastModifiedBy>
  <cp:revision>1150</cp:revision>
  <dcterms:created xsi:type="dcterms:W3CDTF">2006-06-27T12:52:39Z</dcterms:created>
  <dcterms:modified xsi:type="dcterms:W3CDTF">2020-10-26T10:25:43Z</dcterms:modified>
</cp:coreProperties>
</file>